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1" r:id="rId2"/>
    <p:sldId id="288" r:id="rId3"/>
    <p:sldId id="294" r:id="rId4"/>
    <p:sldId id="272" r:id="rId5"/>
    <p:sldId id="273" r:id="rId6"/>
    <p:sldId id="285" r:id="rId7"/>
    <p:sldId id="284" r:id="rId8"/>
    <p:sldId id="291" r:id="rId9"/>
    <p:sldId id="295" r:id="rId10"/>
    <p:sldId id="286" r:id="rId11"/>
    <p:sldId id="298" r:id="rId12"/>
    <p:sldId id="287" r:id="rId13"/>
    <p:sldId id="277" r:id="rId14"/>
    <p:sldId id="256" r:id="rId15"/>
    <p:sldId id="292" r:id="rId16"/>
    <p:sldId id="262" r:id="rId17"/>
    <p:sldId id="293" r:id="rId18"/>
    <p:sldId id="280" r:id="rId19"/>
    <p:sldId id="281" r:id="rId20"/>
    <p:sldId id="296" r:id="rId21"/>
    <p:sldId id="263" r:id="rId22"/>
    <p:sldId id="290" r:id="rId23"/>
    <p:sldId id="269" r:id="rId24"/>
    <p:sldId id="270" r:id="rId25"/>
    <p:sldId id="271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62451-52EF-4FF4-8539-69FB730CF2D2}" v="3" dt="2023-06-17T22:19:15.819"/>
    <p1510:client id="{86FDA4C2-AC7E-4713-8C9D-DD0296CA63D3}" v="2262" dt="2023-06-18T17:15:26.933"/>
    <p1510:client id="{9AB2B43B-FACF-47CE-96D4-6633A5B1EF32}" v="142" dt="2023-06-18T17:06:59.430"/>
    <p1510:client id="{9DDA0285-92A4-4748-80DF-B9BA8BD2203F}" v="4" dt="2023-06-18T18:09:45.335"/>
    <p1510:client id="{D16DD4A5-FE62-47DF-99BB-3219C046CCAD}" v="75" dt="2023-06-18T09:42:16.257"/>
    <p1510:client id="{EC1278A1-D2B3-4B04-B1FE-954E3116D1B4}" v="2383" dt="2023-06-17T20:51:11.161"/>
    <p1510:client id="{FF79B8D3-69C6-40E7-B9E4-A5528A2BFE29}" v="1" vWet="2" dt="2023-06-18T13:48:51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aratnarajah Nirojan" userId="4ee784ca7460d7d1" providerId="LiveId" clId="{9DDA0285-92A4-4748-80DF-B9BA8BD2203F}"/>
    <pc:docChg chg="custSel modSld">
      <pc:chgData name="Navaratnarajah Nirojan" userId="4ee784ca7460d7d1" providerId="LiveId" clId="{9DDA0285-92A4-4748-80DF-B9BA8BD2203F}" dt="2023-06-18T18:09:50.736" v="25" actId="1076"/>
      <pc:docMkLst>
        <pc:docMk/>
      </pc:docMkLst>
      <pc:sldChg chg="addSp delSp modSp mod delAnim">
        <pc:chgData name="Navaratnarajah Nirojan" userId="4ee784ca7460d7d1" providerId="LiveId" clId="{9DDA0285-92A4-4748-80DF-B9BA8BD2203F}" dt="2023-06-18T18:09:50.736" v="25" actId="1076"/>
        <pc:sldMkLst>
          <pc:docMk/>
          <pc:sldMk cId="3924654103" sldId="287"/>
        </pc:sldMkLst>
        <pc:picChg chg="add mod">
          <ac:chgData name="Navaratnarajah Nirojan" userId="4ee784ca7460d7d1" providerId="LiveId" clId="{9DDA0285-92A4-4748-80DF-B9BA8BD2203F}" dt="2023-06-18T18:09:50.736" v="25" actId="1076"/>
          <ac:picMkLst>
            <pc:docMk/>
            <pc:sldMk cId="3924654103" sldId="287"/>
            <ac:picMk id="4" creationId="{03A88A8C-B056-5BFB-5702-CD56BFDB8880}"/>
          </ac:picMkLst>
        </pc:picChg>
        <pc:picChg chg="del mod">
          <ac:chgData name="Navaratnarajah Nirojan" userId="4ee784ca7460d7d1" providerId="LiveId" clId="{9DDA0285-92A4-4748-80DF-B9BA8BD2203F}" dt="2023-06-18T18:09:20.294" v="19" actId="478"/>
          <ac:picMkLst>
            <pc:docMk/>
            <pc:sldMk cId="3924654103" sldId="287"/>
            <ac:picMk id="11" creationId="{7263DBA1-0AE0-EBC3-54FD-0D5DCADEEC80}"/>
          </ac:picMkLst>
        </pc:picChg>
      </pc:sldChg>
      <pc:sldChg chg="addSp delSp modSp mod delAnim">
        <pc:chgData name="Navaratnarajah Nirojan" userId="4ee784ca7460d7d1" providerId="LiveId" clId="{9DDA0285-92A4-4748-80DF-B9BA8BD2203F}" dt="2023-06-18T17:51:36.756" v="11" actId="1076"/>
        <pc:sldMkLst>
          <pc:docMk/>
          <pc:sldMk cId="1631457894" sldId="291"/>
        </pc:sldMkLst>
        <pc:picChg chg="add mod">
          <ac:chgData name="Navaratnarajah Nirojan" userId="4ee784ca7460d7d1" providerId="LiveId" clId="{9DDA0285-92A4-4748-80DF-B9BA8BD2203F}" dt="2023-06-18T17:51:36.756" v="11" actId="1076"/>
          <ac:picMkLst>
            <pc:docMk/>
            <pc:sldMk cId="1631457894" sldId="291"/>
            <ac:picMk id="4" creationId="{86488FE2-1BAE-5D5D-1DAA-5E7F1E04AEBF}"/>
          </ac:picMkLst>
        </pc:picChg>
        <pc:picChg chg="del">
          <ac:chgData name="Navaratnarajah Nirojan" userId="4ee784ca7460d7d1" providerId="LiveId" clId="{9DDA0285-92A4-4748-80DF-B9BA8BD2203F}" dt="2023-06-18T17:50:41.135" v="0" actId="478"/>
          <ac:picMkLst>
            <pc:docMk/>
            <pc:sldMk cId="1631457894" sldId="291"/>
            <ac:picMk id="7" creationId="{8D5C285F-687A-71FE-EC50-C5474CE67846}"/>
          </ac:picMkLst>
        </pc:picChg>
      </pc:sldChg>
      <pc:sldChg chg="addSp delSp modSp mod delAnim">
        <pc:chgData name="Navaratnarajah Nirojan" userId="4ee784ca7460d7d1" providerId="LiveId" clId="{9DDA0285-92A4-4748-80DF-B9BA8BD2203F}" dt="2023-06-18T17:51:50.457" v="17" actId="14100"/>
        <pc:sldMkLst>
          <pc:docMk/>
          <pc:sldMk cId="3995641879" sldId="295"/>
        </pc:sldMkLst>
        <pc:picChg chg="del">
          <ac:chgData name="Navaratnarajah Nirojan" userId="4ee784ca7460d7d1" providerId="LiveId" clId="{9DDA0285-92A4-4748-80DF-B9BA8BD2203F}" dt="2023-06-18T17:50:43.855" v="1" actId="478"/>
          <ac:picMkLst>
            <pc:docMk/>
            <pc:sldMk cId="3995641879" sldId="295"/>
            <ac:picMk id="6" creationId="{BD75C11F-4E73-E3BF-C34E-22696D9F15E3}"/>
          </ac:picMkLst>
        </pc:picChg>
        <pc:picChg chg="add del mod">
          <ac:chgData name="Navaratnarajah Nirojan" userId="4ee784ca7460d7d1" providerId="LiveId" clId="{9DDA0285-92A4-4748-80DF-B9BA8BD2203F}" dt="2023-06-18T17:51:27.732" v="8" actId="21"/>
          <ac:picMkLst>
            <pc:docMk/>
            <pc:sldMk cId="3995641879" sldId="295"/>
            <ac:picMk id="7" creationId="{CE3CF276-CDC3-1DA4-ABD5-55A8AB544D79}"/>
          </ac:picMkLst>
        </pc:picChg>
        <pc:picChg chg="add mod">
          <ac:chgData name="Navaratnarajah Nirojan" userId="4ee784ca7460d7d1" providerId="LiveId" clId="{9DDA0285-92A4-4748-80DF-B9BA8BD2203F}" dt="2023-06-18T17:51:50.457" v="17" actId="14100"/>
          <ac:picMkLst>
            <pc:docMk/>
            <pc:sldMk cId="3995641879" sldId="295"/>
            <ac:picMk id="10" creationId="{8AD6E945-0E3F-6397-4504-B42AFA203A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3BEEE-8A83-43AD-8EEE-AE1C67DDF4FD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C36E2-8310-4AD2-832E-A4E286BE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72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6DB6-11EE-04A5-3CAC-FB5155E39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15183-8FC7-1A2E-7FAE-EB752C57B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F0C90-5A3C-4872-6E3C-5ABF24D9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E894-D576-4588-84ED-4921ABE752EB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3F20C-B993-1A84-DFFD-DA796AB5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73C7E-043A-7D25-3734-ADA4E1C4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1008-3D9E-9F11-561E-3AB91554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9DA67-8B39-9B17-60E1-9328369DB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781D-BDE0-E0E3-EA41-8EA0E461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6B061-D4D7-4A9B-ACBC-59B4B90587CE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87D76-B1B3-4C39-FA60-9B84C29E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549A7-DF06-BA23-1F69-3444DE7C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5F2301-EF70-1FA7-8F9A-DCD4B8A993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57733-0BDC-3C27-B6B6-BDA1AD897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D1FC9-92FF-55D6-4EA6-631EE755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5907A-003A-45B5-BF29-CCAA52F84A28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27A1-2961-5D96-BDDB-A9E25AD60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D5F0A-9F5A-775F-B3AE-E768E7B6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4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5E5F-1E1D-7576-D475-3C4698E3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6F65-DC2C-6D0F-2FB9-A0F852D04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1920A-CE8A-8AFE-98AE-21ED892CD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0F8B-9F25-4CFB-802C-DAD3508D9B91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6781C-C0C5-5B46-B44A-75F1056D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6B951-5EFC-26A1-FA71-AAD590CE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4A0A-4208-7F60-18BB-8E53350A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BF42A-409D-AEDA-B2A9-449A58377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307C9-3B7C-0208-6DA6-710C74FC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DC5D3-13D6-439D-9418-2C99C350AA0A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3C1C8-86A9-1084-01AE-EEB8E642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DE0FE-EAAB-FCFD-4835-8B080813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377F-6F66-138B-7D4C-9BB60CB0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15902-C98D-C191-02D8-735D8D761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953D9-200B-379B-D298-441C0BF5C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904CE-8BC7-064D-0828-91A4C0831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57EBE-BA27-4796-BB2C-BB02A57CB99A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8426-CD00-2BBD-5E20-3973702A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6B56F-A3A4-24CB-14A7-4FF7D0AD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F7E5-F79E-A26D-0AB3-124E89D3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2FD4E-6C9C-0A39-B218-12D0DC43B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1494B-41EC-ABA0-B524-5A0D1E0D8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5E87E-7528-7058-9A0A-46C84AC96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D0F6B-52B4-B302-7A2B-5EEFF778C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0A0DA-18CC-62A4-E344-ACED3582C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B025-9FCA-44D1-93EC-DF17FDC2EB42}" type="datetime1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A51F25-DD38-BE7F-FF44-4330DB8A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3D495-BAF6-04BB-B923-E516E29F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3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F160-94F3-4BF0-784A-6FAEA2FF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F5D91-C239-104F-8274-DD916269E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40BD-54D2-47E9-8CEE-F6F238D6CD15}" type="datetime1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50C96-AE8D-C165-75CB-6AD04804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7A7AB-E1AB-2A27-79CD-D6268E1F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8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97596-7ED3-5745-AF8F-72C6B962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9BB9-C918-4DE5-B450-98ACA4CAA601}" type="datetime1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DC7E40-1BA1-C4E9-50EC-61D322D3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2E0C4-C227-8597-AAC9-7FEE6912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7653-6820-7849-3347-89D71CC9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F148-0266-333A-174A-92F23EC2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6B001-CD5D-144C-06CB-100008BB9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77353-64D5-1555-4215-AE11B9B5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6023-E555-4F8B-977A-0B5DA5D0F308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B9887-171B-33C3-3BCF-3B73CEE0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11347-9CFB-D1B6-5A01-7A4A61C9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9F41-4C4E-E88B-D76B-070896F9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99F0D-6968-86FC-2E43-E8FCFD765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ACFF2-8251-89BE-4269-B83DA5D41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3DB8B-13CF-0DC8-0412-6C88C25A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2152-6AE5-4281-B2AC-EA415B425BCE}" type="datetime1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23810-A726-1DBD-71E7-7EAA6811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C3468-83EA-D449-1DDC-909FE41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6F53B-1FDC-A0B1-9C56-3815524A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7B359-E506-A740-1744-369D645AF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C405A-151B-5B36-61E3-366492F17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BAE9A-EE6D-4BA8-A36A-B3C7D972A04C}" type="datetime1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266EA-052A-06E7-E055-5E45821D1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99B82-2929-EF09-C659-2DB06C57C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9354C-F492-4FD2-B82F-290D7D04A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7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72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E7A41669-3CEE-4597-B59C-659C69893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7274" r="-1" b="10293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82" name="Rectangle 74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17243-1A0C-1263-9B1C-132E7166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C49354C-F492-4FD2-B82F-290D7D04AAC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70C7B2-ADCC-8240-04F2-2E3BFA683C29}"/>
              </a:ext>
            </a:extLst>
          </p:cNvPr>
          <p:cNvSpPr txBox="1">
            <a:spLocks/>
          </p:cNvSpPr>
          <p:nvPr/>
        </p:nvSpPr>
        <p:spPr>
          <a:xfrm>
            <a:off x="7066560" y="1712729"/>
            <a:ext cx="5126481" cy="2481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solidFill>
                  <a:schemeClr val="accent1"/>
                </a:solidFill>
                <a:latin typeface="Berlin Sans FB Demi"/>
              </a:rPr>
              <a:t>Autonomous Intersection Controller</a:t>
            </a:r>
            <a:br>
              <a:rPr lang="en-US">
                <a:latin typeface="Berlin Sans FB Demi"/>
              </a:rPr>
            </a:br>
            <a:endParaRPr lang="en-US" sz="2500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28A507CE-AE31-4C99-73BC-444EAC86A9A2}"/>
              </a:ext>
            </a:extLst>
          </p:cNvPr>
          <p:cNvSpPr txBox="1"/>
          <p:nvPr/>
        </p:nvSpPr>
        <p:spPr>
          <a:xfrm>
            <a:off x="6186656" y="5178900"/>
            <a:ext cx="642270" cy="711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By  </a:t>
            </a:r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C0DD6FB-7F5F-2378-2C20-DD4E6FA63D11}"/>
              </a:ext>
            </a:extLst>
          </p:cNvPr>
          <p:cNvSpPr txBox="1"/>
          <p:nvPr/>
        </p:nvSpPr>
        <p:spPr>
          <a:xfrm>
            <a:off x="6709172" y="5438179"/>
            <a:ext cx="2993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>
                <a:ea typeface="Calibri"/>
                <a:cs typeface="Calibri"/>
              </a:rPr>
              <a:t>Nirojan Navaratanarajah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Calibri"/>
                <a:cs typeface="Calibri"/>
              </a:rPr>
              <a:t>Jaouaher Belgacem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Calibri"/>
                <a:cs typeface="Calibri"/>
              </a:rPr>
              <a:t>Neaz Mahmud</a:t>
            </a:r>
          </a:p>
        </p:txBody>
      </p:sp>
    </p:spTree>
    <p:extLst>
      <p:ext uri="{BB962C8B-B14F-4D97-AF65-F5344CB8AC3E}">
        <p14:creationId xmlns:p14="http://schemas.microsoft.com/office/powerpoint/2010/main" val="156423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0BEC-850E-30A6-620D-E8612AF4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4" y="126962"/>
            <a:ext cx="11136085" cy="1325563"/>
          </a:xfrm>
        </p:spPr>
        <p:txBody>
          <a:bodyPr>
            <a:no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Hw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/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Sw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Codesign Implementation</a:t>
            </a:r>
            <a:endParaRPr lang="en-US" sz="400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F4FD3-F501-9500-923C-CF55D7AC4DB6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/>
              <a:t>ASIC design</a:t>
            </a:r>
            <a:endParaRPr lang="en-US" sz="2400" b="1">
              <a:ea typeface="Calibri"/>
              <a:cs typeface="Calibri"/>
            </a:endParaRPr>
          </a:p>
        </p:txBody>
      </p:sp>
      <p:sp>
        <p:nvSpPr>
          <p:cNvPr id="11" name="Rectangle: Top Corners Snipped 12">
            <a:extLst>
              <a:ext uri="{FF2B5EF4-FFF2-40B4-BE49-F238E27FC236}">
                <a16:creationId xmlns:a16="http://schemas.microsoft.com/office/drawing/2014/main" id="{CAF6FDB2-59A3-DB31-8BC4-470E6E03DF76}"/>
              </a:ext>
            </a:extLst>
          </p:cNvPr>
          <p:cNvSpPr/>
          <p:nvPr/>
        </p:nvSpPr>
        <p:spPr>
          <a:xfrm>
            <a:off x="9363852" y="3249282"/>
            <a:ext cx="2191707" cy="1577143"/>
          </a:xfrm>
          <a:prstGeom prst="snip2Same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1D0CEC02-40CD-973C-6706-6C52568FDB54}"/>
              </a:ext>
            </a:extLst>
          </p:cNvPr>
          <p:cNvSpPr txBox="1"/>
          <p:nvPr/>
        </p:nvSpPr>
        <p:spPr>
          <a:xfrm>
            <a:off x="5948056" y="4061222"/>
            <a:ext cx="81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verify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E80DBDBC-985B-93BB-B7FB-6C21699FD98C}"/>
              </a:ext>
            </a:extLst>
          </p:cNvPr>
          <p:cNvSpPr txBox="1"/>
          <p:nvPr/>
        </p:nvSpPr>
        <p:spPr>
          <a:xfrm>
            <a:off x="4916065" y="5796942"/>
            <a:ext cx="352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Disregard \ Take necessary Action</a:t>
            </a: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18AFFC37-D7B5-228D-3831-00B95927AF1C}"/>
              </a:ext>
            </a:extLst>
          </p:cNvPr>
          <p:cNvSpPr/>
          <p:nvPr/>
        </p:nvSpPr>
        <p:spPr>
          <a:xfrm>
            <a:off x="602823" y="2297953"/>
            <a:ext cx="6916554" cy="32999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E0A0227C-6E23-032D-92F7-6786C800C0C5}"/>
              </a:ext>
            </a:extLst>
          </p:cNvPr>
          <p:cNvSpPr/>
          <p:nvPr/>
        </p:nvSpPr>
        <p:spPr>
          <a:xfrm>
            <a:off x="916423" y="2779166"/>
            <a:ext cx="2328854" cy="24627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FreeRTOS</a:t>
            </a:r>
            <a:r>
              <a:rPr lang="en-US"/>
              <a:t> </a:t>
            </a:r>
          </a:p>
        </p:txBody>
      </p:sp>
      <p:sp>
        <p:nvSpPr>
          <p:cNvPr id="21" name="Arrow: Right 16">
            <a:extLst>
              <a:ext uri="{FF2B5EF4-FFF2-40B4-BE49-F238E27FC236}">
                <a16:creationId xmlns:a16="http://schemas.microsoft.com/office/drawing/2014/main" id="{37F74B26-7F38-861A-29DA-7E37DD848B6B}"/>
              </a:ext>
            </a:extLst>
          </p:cNvPr>
          <p:cNvSpPr/>
          <p:nvPr/>
        </p:nvSpPr>
        <p:spPr>
          <a:xfrm>
            <a:off x="3305575" y="4208353"/>
            <a:ext cx="2063342" cy="1316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11">
            <a:extLst>
              <a:ext uri="{FF2B5EF4-FFF2-40B4-BE49-F238E27FC236}">
                <a16:creationId xmlns:a16="http://schemas.microsoft.com/office/drawing/2014/main" id="{99C4A346-F172-2E72-F702-00406EA97881}"/>
              </a:ext>
            </a:extLst>
          </p:cNvPr>
          <p:cNvSpPr/>
          <p:nvPr/>
        </p:nvSpPr>
        <p:spPr>
          <a:xfrm rot="16200000">
            <a:off x="5085515" y="3836104"/>
            <a:ext cx="1519606" cy="87612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8309F787-A3BC-3FD6-9E64-D2B491751FBF}"/>
              </a:ext>
            </a:extLst>
          </p:cNvPr>
          <p:cNvSpPr txBox="1"/>
          <p:nvPr/>
        </p:nvSpPr>
        <p:spPr>
          <a:xfrm>
            <a:off x="3199589" y="3870304"/>
            <a:ext cx="219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Decision from Server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78251FE9-238F-195A-FC30-E56413FCF226}"/>
              </a:ext>
            </a:extLst>
          </p:cNvPr>
          <p:cNvSpPr txBox="1"/>
          <p:nvPr/>
        </p:nvSpPr>
        <p:spPr>
          <a:xfrm>
            <a:off x="5654429" y="3253349"/>
            <a:ext cx="61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ASIC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C5595F-A867-3D9D-AF36-197FD8A5334D}"/>
              </a:ext>
            </a:extLst>
          </p:cNvPr>
          <p:cNvSpPr txBox="1"/>
          <p:nvPr/>
        </p:nvSpPr>
        <p:spPr>
          <a:xfrm>
            <a:off x="5596028" y="4054970"/>
            <a:ext cx="83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Verify</a:t>
            </a:r>
          </a:p>
        </p:txBody>
      </p:sp>
      <p:sp>
        <p:nvSpPr>
          <p:cNvPr id="31" name="Arrow: Bent 20">
            <a:extLst>
              <a:ext uri="{FF2B5EF4-FFF2-40B4-BE49-F238E27FC236}">
                <a16:creationId xmlns:a16="http://schemas.microsoft.com/office/drawing/2014/main" id="{99FEB22D-B41B-37FA-5772-3354D7DF2DE8}"/>
              </a:ext>
            </a:extLst>
          </p:cNvPr>
          <p:cNvSpPr/>
          <p:nvPr/>
        </p:nvSpPr>
        <p:spPr>
          <a:xfrm rot="5400000">
            <a:off x="5815561" y="4968195"/>
            <a:ext cx="1414449" cy="354312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Right 17">
            <a:extLst>
              <a:ext uri="{FF2B5EF4-FFF2-40B4-BE49-F238E27FC236}">
                <a16:creationId xmlns:a16="http://schemas.microsoft.com/office/drawing/2014/main" id="{C677ADBA-958B-7ACE-258E-4470B75569B4}"/>
              </a:ext>
            </a:extLst>
          </p:cNvPr>
          <p:cNvSpPr/>
          <p:nvPr/>
        </p:nvSpPr>
        <p:spPr>
          <a:xfrm>
            <a:off x="6358815" y="3987126"/>
            <a:ext cx="2993832" cy="1472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4026941A-1FA0-C501-3697-92F5A20FA5FE}"/>
              </a:ext>
            </a:extLst>
          </p:cNvPr>
          <p:cNvSpPr txBox="1"/>
          <p:nvPr/>
        </p:nvSpPr>
        <p:spPr>
          <a:xfrm>
            <a:off x="7517045" y="3649003"/>
            <a:ext cx="185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Send Signal to Car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5D0F0978-F5FC-0DF9-7C62-C5DEAF926ED6}"/>
              </a:ext>
            </a:extLst>
          </p:cNvPr>
          <p:cNvSpPr txBox="1"/>
          <p:nvPr/>
        </p:nvSpPr>
        <p:spPr>
          <a:xfrm>
            <a:off x="3655555" y="2365188"/>
            <a:ext cx="7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C8983D0A-FE73-C92E-5406-226C815239DB}"/>
              </a:ext>
            </a:extLst>
          </p:cNvPr>
          <p:cNvSpPr txBox="1"/>
          <p:nvPr/>
        </p:nvSpPr>
        <p:spPr>
          <a:xfrm>
            <a:off x="9622072" y="3867090"/>
            <a:ext cx="184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Queued Vehicles</a:t>
            </a:r>
          </a:p>
        </p:txBody>
      </p:sp>
      <p:pic>
        <p:nvPicPr>
          <p:cNvPr id="41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2008ED2F-8FE7-5387-EDDD-ECA3F297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050" y="6492875"/>
            <a:ext cx="2743200" cy="365125"/>
          </a:xfrm>
        </p:spPr>
        <p:txBody>
          <a:bodyPr/>
          <a:lstStyle/>
          <a:p>
            <a:fld id="{EC49354C-F492-4FD2-B82F-290D7D04AAC5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F4FD3-F501-9500-923C-CF55D7AC4DB6}"/>
              </a:ext>
            </a:extLst>
          </p:cNvPr>
          <p:cNvSpPr txBox="1"/>
          <p:nvPr/>
        </p:nvSpPr>
        <p:spPr>
          <a:xfrm>
            <a:off x="381001" y="1211104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/>
              <a:t>VHDL Code snippets</a:t>
            </a:r>
            <a:endParaRPr lang="de-DE" sz="2400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6F05B1BA-DF75-F3A2-ED9C-DD8DD1260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D40747C-41DD-D08E-E3A5-8F32B432CFE9}"/>
              </a:ext>
            </a:extLst>
          </p:cNvPr>
          <p:cNvSpPr txBox="1">
            <a:spLocks/>
          </p:cNvSpPr>
          <p:nvPr/>
        </p:nvSpPr>
        <p:spPr>
          <a:xfrm>
            <a:off x="345282" y="232722"/>
            <a:ext cx="11136085" cy="903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Hw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/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Sw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Codesign Implementation</a:t>
            </a:r>
            <a:endParaRPr lang="en-US" sz="400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C8E88909-127D-69E4-0806-EB4DC2FA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86" y="4754874"/>
            <a:ext cx="4664298" cy="1480226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861FD72-3E2D-EF64-27BF-707ACE2AC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82" y="2088570"/>
            <a:ext cx="7959144" cy="1350045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661857FF-7DD6-6150-2149-1F2CE788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452" y="2905021"/>
            <a:ext cx="7583509" cy="1431236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A9762409-A905-8772-AF2C-419EF4C4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076" y="4672174"/>
            <a:ext cx="4664298" cy="16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050" y="6492875"/>
            <a:ext cx="2743200" cy="365125"/>
          </a:xfrm>
        </p:spPr>
        <p:txBody>
          <a:bodyPr/>
          <a:lstStyle/>
          <a:p>
            <a:fld id="{EC49354C-F492-4FD2-B82F-290D7D04AAC5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F4FD3-F501-9500-923C-CF55D7AC4DB6}"/>
              </a:ext>
            </a:extLst>
          </p:cNvPr>
          <p:cNvSpPr txBox="1"/>
          <p:nvPr/>
        </p:nvSpPr>
        <p:spPr>
          <a:xfrm>
            <a:off x="381001" y="1211104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/>
              <a:t>VHDL Simulation using </a:t>
            </a:r>
            <a:r>
              <a:rPr lang="en-US" sz="2400" b="1" err="1"/>
              <a:t>Modelsim</a:t>
            </a:r>
            <a:endParaRPr lang="de-DE" sz="2400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6F05B1BA-DF75-F3A2-ED9C-DD8DD1260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D40747C-41DD-D08E-E3A5-8F32B432CFE9}"/>
              </a:ext>
            </a:extLst>
          </p:cNvPr>
          <p:cNvSpPr txBox="1">
            <a:spLocks/>
          </p:cNvSpPr>
          <p:nvPr/>
        </p:nvSpPr>
        <p:spPr>
          <a:xfrm>
            <a:off x="345282" y="232722"/>
            <a:ext cx="11136085" cy="903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Hw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/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Sw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Codesign Implementation</a:t>
            </a:r>
            <a:endParaRPr lang="en-US" sz="400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 descr="A picture containing screenshot, text, software, multimedia software&#10;&#10;Description automatically generated">
            <a:extLst>
              <a:ext uri="{FF2B5EF4-FFF2-40B4-BE49-F238E27FC236}">
                <a16:creationId xmlns:a16="http://schemas.microsoft.com/office/drawing/2014/main" id="{03A88A8C-B056-5BFB-5702-CD56BFDB8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7" y="1626646"/>
            <a:ext cx="9754439" cy="499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5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AD4C2-0119-8131-1F46-D5C9DC52FD3B}"/>
              </a:ext>
            </a:extLst>
          </p:cNvPr>
          <p:cNvSpPr txBox="1"/>
          <p:nvPr/>
        </p:nvSpPr>
        <p:spPr>
          <a:xfrm>
            <a:off x="381000" y="377686"/>
            <a:ext cx="11811000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FreeRTOS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Implementation</a:t>
            </a:r>
            <a:endParaRPr lang="de-DE" sz="4000">
              <a:solidFill>
                <a:schemeClr val="accent1">
                  <a:lumMod val="75000"/>
                </a:schemeClr>
              </a:solidFill>
              <a:latin typeface="Berlin Sans FB Demi"/>
              <a:ea typeface="Calibri"/>
              <a:cs typeface="Calibri"/>
            </a:endParaRPr>
          </a:p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3FBFB-8DBF-B45D-5DB2-1DF5801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9EB7561-D2D8-1320-121D-59CCDC77AEC9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Solution approach</a:t>
            </a:r>
            <a:endParaRPr lang="en-US" sz="2400" b="1">
              <a:ea typeface="Calibri"/>
              <a:cs typeface="Calibri"/>
            </a:endParaRPr>
          </a:p>
        </p:txBody>
      </p:sp>
      <p:pic>
        <p:nvPicPr>
          <p:cNvPr id="9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F605A3EA-9A80-4403-6BF6-E7BDC6AF5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pic>
        <p:nvPicPr>
          <p:cNvPr id="10" name="Grafik 10" descr="Ein Bild, das Text, Elektronik, Schaltung enthält.&#10;&#10;Beschreibung automatisch generiert.">
            <a:extLst>
              <a:ext uri="{FF2B5EF4-FFF2-40B4-BE49-F238E27FC236}">
                <a16:creationId xmlns:a16="http://schemas.microsoft.com/office/drawing/2014/main" id="{1BD80552-6DE3-7FFE-40D3-1EE46FF7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463" y="2620578"/>
            <a:ext cx="3243262" cy="2557438"/>
          </a:xfrm>
          <a:prstGeom prst="rect">
            <a:avLst/>
          </a:prstGeom>
        </p:spPr>
      </p:pic>
      <p:pic>
        <p:nvPicPr>
          <p:cNvPr id="11" name="Grafik 11" descr="Ein Bild, das Text, Clipart enthält.&#10;&#10;Beschreibung automatisch generiert.">
            <a:extLst>
              <a:ext uri="{FF2B5EF4-FFF2-40B4-BE49-F238E27FC236}">
                <a16:creationId xmlns:a16="http://schemas.microsoft.com/office/drawing/2014/main" id="{C988391F-0AFB-91B8-8050-3FE5DB838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581" y="3290887"/>
            <a:ext cx="3402806" cy="121681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FECA1F7-2B4C-5233-5DB8-516F78FB0327}"/>
              </a:ext>
            </a:extLst>
          </p:cNvPr>
          <p:cNvSpPr txBox="1"/>
          <p:nvPr/>
        </p:nvSpPr>
        <p:spPr>
          <a:xfrm>
            <a:off x="5738812" y="3488531"/>
            <a:ext cx="5506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4800" b="1">
                <a:ea typeface="Calibri"/>
                <a:cs typeface="Calibri"/>
              </a:rPr>
              <a:t>+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5378188-EDD6-691B-D53F-AB0D0EF28AFE}"/>
              </a:ext>
            </a:extLst>
          </p:cNvPr>
          <p:cNvSpPr txBox="1"/>
          <p:nvPr/>
        </p:nvSpPr>
        <p:spPr>
          <a:xfrm>
            <a:off x="10239375" y="5342929"/>
            <a:ext cx="7441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Calibri"/>
                <a:cs typeface="Calibri"/>
              </a:rPr>
              <a:t>[3]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B8F0FAC-78B0-E82F-EE7D-E77FA0A5D2F1}"/>
              </a:ext>
            </a:extLst>
          </p:cNvPr>
          <p:cNvSpPr txBox="1"/>
          <p:nvPr/>
        </p:nvSpPr>
        <p:spPr>
          <a:xfrm>
            <a:off x="4643437" y="5342928"/>
            <a:ext cx="7441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Calibri"/>
                <a:cs typeface="Calibri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8847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DAA922-90DE-DCF3-9BC3-587163322146}"/>
              </a:ext>
            </a:extLst>
          </p:cNvPr>
          <p:cNvSpPr txBox="1"/>
          <p:nvPr/>
        </p:nvSpPr>
        <p:spPr>
          <a:xfrm>
            <a:off x="305528" y="2728885"/>
            <a:ext cx="5504721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Enhanced Functionality (library, tools, APIs)</a:t>
            </a:r>
          </a:p>
          <a:p>
            <a:endParaRPr lang="en-US" sz="20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Access to Advanced Features (Wi-Fi, Bluetooth)</a:t>
            </a:r>
          </a:p>
          <a:p>
            <a:endParaRPr lang="en-US" sz="20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Rich Documentation and Community Support</a:t>
            </a:r>
            <a:endParaRPr lang="en-US" sz="2000" b="0" i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AD4C2-0119-8131-1F46-D5C9DC52FD3B}"/>
              </a:ext>
            </a:extLst>
          </p:cNvPr>
          <p:cNvSpPr txBox="1"/>
          <p:nvPr/>
        </p:nvSpPr>
        <p:spPr>
          <a:xfrm>
            <a:off x="381000" y="377686"/>
            <a:ext cx="11811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FreeRTOS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Implemetations</a:t>
            </a:r>
            <a:endParaRPr lang="en-US" sz="4000" b="0" i="0">
              <a:solidFill>
                <a:schemeClr val="accent1">
                  <a:lumMod val="75000"/>
                </a:schemeClr>
              </a:solidFill>
              <a:effectLst/>
              <a:latin typeface="Berlin Sans FB Demi"/>
            </a:endParaRPr>
          </a:p>
          <a:p>
            <a:pPr algn="ctr"/>
            <a:endParaRPr lang="en-US" sz="4000">
              <a:latin typeface="Berlin Sans FB Dem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AD0E8-7B1F-56AD-5A70-F4CA51571994}"/>
              </a:ext>
            </a:extLst>
          </p:cNvPr>
          <p:cNvSpPr txBox="1"/>
          <p:nvPr/>
        </p:nvSpPr>
        <p:spPr>
          <a:xfrm>
            <a:off x="6930597" y="2722014"/>
            <a:ext cx="4536714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 b="1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Complexity and Development Time</a:t>
            </a:r>
          </a:p>
          <a:p>
            <a:endParaRPr lang="en-US" sz="2000" b="0" i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Hardware-Specific (</a:t>
            </a:r>
            <a:r>
              <a:rPr lang="en-US" sz="2000" b="0" i="0" err="1">
                <a:solidFill>
                  <a:srgbClr val="374151"/>
                </a:solidFill>
                <a:effectLst/>
                <a:latin typeface="Söhne"/>
              </a:rPr>
              <a:t>Espressif's</a:t>
            </a: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 ESP32 and ESP8266</a:t>
            </a:r>
            <a:endParaRPr lang="en-US" sz="2000">
              <a:solidFill>
                <a:srgbClr val="37415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3FBFB-8DBF-B45D-5DB2-1DF5801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802266C-28B6-8A79-F0AE-23673841EB66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Why ESP-IDF?</a:t>
            </a:r>
            <a:endParaRPr lang="en-US" sz="2400" b="1">
              <a:ea typeface="Calibri"/>
              <a:cs typeface="Calibri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472346F-D273-F304-FC1D-96F025415470}"/>
              </a:ext>
            </a:extLst>
          </p:cNvPr>
          <p:cNvSpPr txBox="1"/>
          <p:nvPr/>
        </p:nvSpPr>
        <p:spPr>
          <a:xfrm>
            <a:off x="6619783" y="2386898"/>
            <a:ext cx="399041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b="1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Drawbacks</a:t>
            </a:r>
            <a:endParaRPr lang="de-DE" sz="2200">
              <a:solidFill>
                <a:schemeClr val="accent1">
                  <a:lumMod val="7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28CCCA8A-B701-5155-74F6-139E3616DDA4}"/>
              </a:ext>
            </a:extLst>
          </p:cNvPr>
          <p:cNvSpPr txBox="1"/>
          <p:nvPr/>
        </p:nvSpPr>
        <p:spPr>
          <a:xfrm>
            <a:off x="939799" y="2293097"/>
            <a:ext cx="436020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b="1">
                <a:solidFill>
                  <a:schemeClr val="accent1">
                    <a:lumMod val="75000"/>
                  </a:schemeClr>
                </a:solidFill>
              </a:rPr>
              <a:t>Advantages</a:t>
            </a:r>
          </a:p>
          <a:p>
            <a:pPr algn="ctr"/>
            <a:endParaRPr lang="en-US" sz="2000" b="1">
              <a:solidFill>
                <a:schemeClr val="accent1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11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CE9992AD-3F8D-94FA-C392-841653B8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8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2D9D0-9B68-3726-BAF9-BA8A328E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dirty="0" smtClean="0"/>
              <a:t>15</a:t>
            </a:fld>
            <a:endParaRPr lang="en-US"/>
          </a:p>
        </p:txBody>
      </p:sp>
      <p:pic>
        <p:nvPicPr>
          <p:cNvPr id="5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4C1FAA08-6158-5F2B-D08C-2ED3C5EC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F4B95EB-A4FE-637A-4845-FDD68A69FE6F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ea typeface="Calibri"/>
                <a:cs typeface="Calibri"/>
              </a:rPr>
              <a:t>Problematic Scenarios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8AEE5208-9F32-6E16-F6D9-D892615E17DF}"/>
              </a:ext>
            </a:extLst>
          </p:cNvPr>
          <p:cNvSpPr txBox="1"/>
          <p:nvPr/>
        </p:nvSpPr>
        <p:spPr>
          <a:xfrm>
            <a:off x="381000" y="377686"/>
            <a:ext cx="11811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FreeRTOS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Implemetations</a:t>
            </a:r>
            <a:endParaRPr lang="en-US" sz="4000" b="0" i="0">
              <a:solidFill>
                <a:schemeClr val="accent1">
                  <a:lumMod val="75000"/>
                </a:schemeClr>
              </a:solidFill>
              <a:effectLst/>
              <a:latin typeface="Berlin Sans FB Demi"/>
            </a:endParaRPr>
          </a:p>
          <a:p>
            <a:pPr algn="ctr"/>
            <a:endParaRPr lang="en-US" sz="4000">
              <a:latin typeface="Berlin Sans FB Demi"/>
              <a:ea typeface="Calibri"/>
              <a:cs typeface="Calibri"/>
            </a:endParaRPr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1B590B7E-76CE-B6F2-BF35-DF6C4E4A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2352675"/>
            <a:ext cx="2476500" cy="1628775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DF2E040A-21BA-7C4E-8796-090931801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9" b="-1594"/>
          <a:stretch/>
        </p:blipFill>
        <p:spPr>
          <a:xfrm>
            <a:off x="5286375" y="2419350"/>
            <a:ext cx="2000250" cy="1556232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ED6C2F88-9F78-B592-0138-58AA46370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3" t="-516"/>
          <a:stretch/>
        </p:blipFill>
        <p:spPr>
          <a:xfrm>
            <a:off x="8565356" y="2361724"/>
            <a:ext cx="2007395" cy="1483994"/>
          </a:xfrm>
          <a:prstGeom prst="rect">
            <a:avLst/>
          </a:prstGeom>
        </p:spPr>
      </p:pic>
      <p:pic>
        <p:nvPicPr>
          <p:cNvPr id="8" name="Grafik 8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65A387F5-D9FE-30A5-CDCA-736A8F2FD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381" y="4267200"/>
            <a:ext cx="1912144" cy="1657351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1471B695-146E-3725-56E3-3ACD993B9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237" y="4438650"/>
            <a:ext cx="1676401" cy="1445419"/>
          </a:xfrm>
          <a:prstGeom prst="rect">
            <a:avLst/>
          </a:prstGeom>
        </p:spPr>
      </p:pic>
      <p:pic>
        <p:nvPicPr>
          <p:cNvPr id="10" name="Grafik 10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E55C7D2C-8532-6F20-C2C1-628A8AA0D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1569" y="4267200"/>
            <a:ext cx="1769269" cy="15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val 93">
            <a:extLst>
              <a:ext uri="{FF2B5EF4-FFF2-40B4-BE49-F238E27FC236}">
                <a16:creationId xmlns:a16="http://schemas.microsoft.com/office/drawing/2014/main" id="{BBACC3A4-44B4-AF24-2251-8076EAFE7C32}"/>
              </a:ext>
            </a:extLst>
          </p:cNvPr>
          <p:cNvSpPr/>
          <p:nvPr/>
        </p:nvSpPr>
        <p:spPr>
          <a:xfrm>
            <a:off x="8618612" y="1871430"/>
            <a:ext cx="2783074" cy="17579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2D9D0-9B68-3726-BAF9-BA8A328E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16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92DE18-0A9B-5636-7E73-652D7D5106B8}"/>
              </a:ext>
            </a:extLst>
          </p:cNvPr>
          <p:cNvCxnSpPr>
            <a:cxnSpLocks/>
          </p:cNvCxnSpPr>
          <p:nvPr/>
        </p:nvCxnSpPr>
        <p:spPr>
          <a:xfrm>
            <a:off x="5247060" y="2093469"/>
            <a:ext cx="0" cy="1619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C6B15A-A0EF-D205-7E9E-A9813DEBEFED}"/>
              </a:ext>
            </a:extLst>
          </p:cNvPr>
          <p:cNvCxnSpPr>
            <a:cxnSpLocks/>
          </p:cNvCxnSpPr>
          <p:nvPr/>
        </p:nvCxnSpPr>
        <p:spPr>
          <a:xfrm flipH="1">
            <a:off x="6933736" y="2093946"/>
            <a:ext cx="975" cy="16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9A0512-6043-8A12-060A-35D4606DFFF9}"/>
              </a:ext>
            </a:extLst>
          </p:cNvPr>
          <p:cNvCxnSpPr>
            <a:cxnSpLocks/>
          </p:cNvCxnSpPr>
          <p:nvPr/>
        </p:nvCxnSpPr>
        <p:spPr>
          <a:xfrm flipH="1">
            <a:off x="2822980" y="3712832"/>
            <a:ext cx="2424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E54B8D-77B2-50DB-945D-3A4A5BD29EF7}"/>
              </a:ext>
            </a:extLst>
          </p:cNvPr>
          <p:cNvCxnSpPr>
            <a:cxnSpLocks/>
          </p:cNvCxnSpPr>
          <p:nvPr/>
        </p:nvCxnSpPr>
        <p:spPr>
          <a:xfrm>
            <a:off x="6944941" y="3755791"/>
            <a:ext cx="2561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82294B-B2DD-6FD1-356F-12BAAE1FB329}"/>
              </a:ext>
            </a:extLst>
          </p:cNvPr>
          <p:cNvCxnSpPr>
            <a:cxnSpLocks/>
          </p:cNvCxnSpPr>
          <p:nvPr/>
        </p:nvCxnSpPr>
        <p:spPr>
          <a:xfrm>
            <a:off x="2822980" y="4934078"/>
            <a:ext cx="2424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2E3A4D-0DB0-BAA2-A735-D4783A49E4A4}"/>
              </a:ext>
            </a:extLst>
          </p:cNvPr>
          <p:cNvCxnSpPr>
            <a:cxnSpLocks/>
          </p:cNvCxnSpPr>
          <p:nvPr/>
        </p:nvCxnSpPr>
        <p:spPr>
          <a:xfrm>
            <a:off x="5247060" y="4945283"/>
            <a:ext cx="0" cy="151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73B3A9-D5FB-216E-8418-60EB45739406}"/>
              </a:ext>
            </a:extLst>
          </p:cNvPr>
          <p:cNvCxnSpPr>
            <a:cxnSpLocks/>
          </p:cNvCxnSpPr>
          <p:nvPr/>
        </p:nvCxnSpPr>
        <p:spPr>
          <a:xfrm flipH="1">
            <a:off x="6944941" y="4934078"/>
            <a:ext cx="2561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B4550F1-71B3-8137-2332-9E4820027F1E}"/>
              </a:ext>
            </a:extLst>
          </p:cNvPr>
          <p:cNvCxnSpPr/>
          <p:nvPr/>
        </p:nvCxnSpPr>
        <p:spPr>
          <a:xfrm>
            <a:off x="6933736" y="4945283"/>
            <a:ext cx="0" cy="1603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A picture containing rectangle, line, parallel, screenshot&#10;&#10;Description automatically generated">
            <a:extLst>
              <a:ext uri="{FF2B5EF4-FFF2-40B4-BE49-F238E27FC236}">
                <a16:creationId xmlns:a16="http://schemas.microsoft.com/office/drawing/2014/main" id="{FC1646F0-0097-FFFF-1B5C-932D77057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5085" y="2513813"/>
            <a:ext cx="1371600" cy="863600"/>
          </a:xfrm>
          <a:prstGeom prst="rect">
            <a:avLst/>
          </a:prstGeom>
        </p:spPr>
      </p:pic>
      <p:pic>
        <p:nvPicPr>
          <p:cNvPr id="91" name="Picture 90" descr="A picture containing rectangle, line, parallel, screenshot&#10;&#10;Description automatically generated">
            <a:extLst>
              <a:ext uri="{FF2B5EF4-FFF2-40B4-BE49-F238E27FC236}">
                <a16:creationId xmlns:a16="http://schemas.microsoft.com/office/drawing/2014/main" id="{0143491D-1295-6460-D069-DB1712844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87" y="3891655"/>
            <a:ext cx="1371600" cy="863600"/>
          </a:xfrm>
          <a:prstGeom prst="rect">
            <a:avLst/>
          </a:prstGeom>
        </p:spPr>
      </p:pic>
      <p:pic>
        <p:nvPicPr>
          <p:cNvPr id="92" name="Picture 91" descr="A picture containing rectangle, line, parallel, screenshot&#10;&#10;Description automatically generated">
            <a:extLst>
              <a:ext uri="{FF2B5EF4-FFF2-40B4-BE49-F238E27FC236}">
                <a16:creationId xmlns:a16="http://schemas.microsoft.com/office/drawing/2014/main" id="{3F0395B6-34CE-E799-2646-CE5E0411E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92588" y="3909016"/>
            <a:ext cx="1371600" cy="863600"/>
          </a:xfrm>
          <a:prstGeom prst="rect">
            <a:avLst/>
          </a:prstGeom>
        </p:spPr>
      </p:pic>
      <p:pic>
        <p:nvPicPr>
          <p:cNvPr id="93" name="Picture 92" descr="A picture containing rectangle, line, parallel, screenshot&#10;&#10;Description automatically generated">
            <a:extLst>
              <a:ext uri="{FF2B5EF4-FFF2-40B4-BE49-F238E27FC236}">
                <a16:creationId xmlns:a16="http://schemas.microsoft.com/office/drawing/2014/main" id="{69E9A768-20FE-C22F-6F02-BB3EE26F6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5085" y="5238750"/>
            <a:ext cx="1371600" cy="863600"/>
          </a:xfrm>
          <a:prstGeom prst="rect">
            <a:avLst/>
          </a:prstGeom>
        </p:spPr>
      </p:pic>
      <p:sp>
        <p:nvSpPr>
          <p:cNvPr id="95" name="Arrow: Down 94">
            <a:extLst>
              <a:ext uri="{FF2B5EF4-FFF2-40B4-BE49-F238E27FC236}">
                <a16:creationId xmlns:a16="http://schemas.microsoft.com/office/drawing/2014/main" id="{37BB74C5-1754-C2F1-725D-EEA5ADDA03BE}"/>
              </a:ext>
            </a:extLst>
          </p:cNvPr>
          <p:cNvSpPr/>
          <p:nvPr/>
        </p:nvSpPr>
        <p:spPr>
          <a:xfrm rot="3325495">
            <a:off x="8004323" y="2695177"/>
            <a:ext cx="174315" cy="1363372"/>
          </a:xfrm>
          <a:prstGeom prst="downArrow">
            <a:avLst>
              <a:gd name="adj1" fmla="val 27424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BF604B71-7003-6F4D-A4C7-1906C26B3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099" y="2447267"/>
            <a:ext cx="2129152" cy="832161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BCA62DC-DADB-D96C-0BAC-D676A8C556F8}"/>
              </a:ext>
            </a:extLst>
          </p:cNvPr>
          <p:cNvCxnSpPr>
            <a:cxnSpLocks/>
          </p:cNvCxnSpPr>
          <p:nvPr/>
        </p:nvCxnSpPr>
        <p:spPr>
          <a:xfrm flipH="1" flipV="1">
            <a:off x="8702142" y="4226444"/>
            <a:ext cx="917847" cy="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E5B83F4-452F-04DE-B233-702547155540}"/>
              </a:ext>
            </a:extLst>
          </p:cNvPr>
          <p:cNvSpPr txBox="1"/>
          <p:nvPr/>
        </p:nvSpPr>
        <p:spPr>
          <a:xfrm>
            <a:off x="9506078" y="3956798"/>
            <a:ext cx="116997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xQueueSend</a:t>
            </a:r>
            <a:r>
              <a:rPr lang="en-US" sz="1050" b="0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140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CD27338-0E39-3FAD-E118-BF7AA51D6FF4}"/>
              </a:ext>
            </a:extLst>
          </p:cNvPr>
          <p:cNvCxnSpPr>
            <a:cxnSpLocks/>
            <a:stCxn id="92" idx="3"/>
          </p:cNvCxnSpPr>
          <p:nvPr/>
        </p:nvCxnSpPr>
        <p:spPr>
          <a:xfrm flipH="1">
            <a:off x="6485467" y="4340816"/>
            <a:ext cx="80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DB21B60-5FB7-8977-9C0D-1848F8309E08}"/>
              </a:ext>
            </a:extLst>
          </p:cNvPr>
          <p:cNvCxnSpPr>
            <a:stCxn id="90" idx="3"/>
          </p:cNvCxnSpPr>
          <p:nvPr/>
        </p:nvCxnSpPr>
        <p:spPr>
          <a:xfrm>
            <a:off x="6090885" y="3631413"/>
            <a:ext cx="0" cy="43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E70C73C-FE85-8BDC-3961-8A74895D6209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5131787" y="4323455"/>
            <a:ext cx="527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4DF9F97-0659-6F7F-DE3B-EECAD462321D}"/>
              </a:ext>
            </a:extLst>
          </p:cNvPr>
          <p:cNvCxnSpPr>
            <a:cxnSpLocks/>
            <a:stCxn id="93" idx="1"/>
          </p:cNvCxnSpPr>
          <p:nvPr/>
        </p:nvCxnSpPr>
        <p:spPr>
          <a:xfrm flipV="1">
            <a:off x="6090885" y="4565863"/>
            <a:ext cx="0" cy="41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87F3C29E-7D04-51A2-41FF-FF672A756476}"/>
              </a:ext>
            </a:extLst>
          </p:cNvPr>
          <p:cNvSpPr/>
          <p:nvPr/>
        </p:nvSpPr>
        <p:spPr>
          <a:xfrm>
            <a:off x="5780971" y="4136279"/>
            <a:ext cx="585771" cy="41194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E28094B-88FE-F5DE-CA9B-3A5C12400112}"/>
              </a:ext>
            </a:extLst>
          </p:cNvPr>
          <p:cNvSpPr txBox="1"/>
          <p:nvPr/>
        </p:nvSpPr>
        <p:spPr>
          <a:xfrm>
            <a:off x="5859369" y="4226444"/>
            <a:ext cx="463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Int .C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CF4C8A9-7BC4-54F5-BA6B-213A9A266433}"/>
              </a:ext>
            </a:extLst>
          </p:cNvPr>
          <p:cNvSpPr txBox="1"/>
          <p:nvPr/>
        </p:nvSpPr>
        <p:spPr>
          <a:xfrm>
            <a:off x="6183354" y="3956798"/>
            <a:ext cx="129262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err="1">
                <a:solidFill>
                  <a:schemeClr val="tx2">
                    <a:lumMod val="50000"/>
                  </a:schemeClr>
                </a:solidFill>
                <a:latin typeface="Consolas"/>
              </a:rPr>
              <a:t>xQueueReceive</a:t>
            </a:r>
            <a:r>
              <a:rPr lang="en-US" sz="1000" b="0">
                <a:solidFill>
                  <a:schemeClr val="tx2">
                    <a:lumMod val="50000"/>
                  </a:schemeClr>
                </a:solidFill>
                <a:effectLst/>
                <a:latin typeface="Consolas"/>
              </a:rPr>
              <a:t>();</a:t>
            </a:r>
          </a:p>
          <a:p>
            <a:endParaRPr lang="en-US" sz="20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7D7355C-5726-DD4F-50DA-943E0815CE89}"/>
              </a:ext>
            </a:extLst>
          </p:cNvPr>
          <p:cNvSpPr/>
          <p:nvPr/>
        </p:nvSpPr>
        <p:spPr>
          <a:xfrm>
            <a:off x="1036307" y="2088301"/>
            <a:ext cx="2768826" cy="14955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D304A4D-2C85-2AE0-5068-FAEF8A74D2F0}"/>
              </a:ext>
            </a:extLst>
          </p:cNvPr>
          <p:cNvSpPr txBox="1"/>
          <p:nvPr/>
        </p:nvSpPr>
        <p:spPr>
          <a:xfrm>
            <a:off x="9208047" y="2066729"/>
            <a:ext cx="19243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Queue content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019031D7-A280-870A-7F0C-9447B68213B0}"/>
              </a:ext>
            </a:extLst>
          </p:cNvPr>
          <p:cNvSpPr/>
          <p:nvPr/>
        </p:nvSpPr>
        <p:spPr>
          <a:xfrm rot="18102103">
            <a:off x="4723213" y="2367615"/>
            <a:ext cx="185156" cy="2406531"/>
          </a:xfrm>
          <a:prstGeom prst="downArrow">
            <a:avLst>
              <a:gd name="adj1" fmla="val 27424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Arrow: Up-Down 124">
            <a:extLst>
              <a:ext uri="{FF2B5EF4-FFF2-40B4-BE49-F238E27FC236}">
                <a16:creationId xmlns:a16="http://schemas.microsoft.com/office/drawing/2014/main" id="{E8763399-DEC5-153B-DDD1-0D14E928514C}"/>
              </a:ext>
            </a:extLst>
          </p:cNvPr>
          <p:cNvSpPr/>
          <p:nvPr/>
        </p:nvSpPr>
        <p:spPr>
          <a:xfrm>
            <a:off x="898034" y="5258176"/>
            <a:ext cx="119666" cy="1280736"/>
          </a:xfrm>
          <a:prstGeom prst="up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Arrow: Up-Down 126">
            <a:extLst>
              <a:ext uri="{FF2B5EF4-FFF2-40B4-BE49-F238E27FC236}">
                <a16:creationId xmlns:a16="http://schemas.microsoft.com/office/drawing/2014/main" id="{3C5AC234-15A8-EAE9-A7F7-39F6C866C9C6}"/>
              </a:ext>
            </a:extLst>
          </p:cNvPr>
          <p:cNvSpPr/>
          <p:nvPr/>
        </p:nvSpPr>
        <p:spPr>
          <a:xfrm rot="5400000">
            <a:off x="898034" y="5258176"/>
            <a:ext cx="119666" cy="1280736"/>
          </a:xfrm>
          <a:prstGeom prst="up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AC597BA-CA7C-5E20-750B-EA858BC96065}"/>
              </a:ext>
            </a:extLst>
          </p:cNvPr>
          <p:cNvSpPr txBox="1"/>
          <p:nvPr/>
        </p:nvSpPr>
        <p:spPr>
          <a:xfrm>
            <a:off x="797799" y="4947928"/>
            <a:ext cx="36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1232A9B-1E94-B888-C00C-48AA69673E77}"/>
              </a:ext>
            </a:extLst>
          </p:cNvPr>
          <p:cNvSpPr txBox="1"/>
          <p:nvPr/>
        </p:nvSpPr>
        <p:spPr>
          <a:xfrm>
            <a:off x="1644942" y="5713878"/>
            <a:ext cx="36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F102BF3-4C84-6AF4-7C08-460272550BFF}"/>
              </a:ext>
            </a:extLst>
          </p:cNvPr>
          <p:cNvSpPr txBox="1"/>
          <p:nvPr/>
        </p:nvSpPr>
        <p:spPr>
          <a:xfrm>
            <a:off x="813650" y="6503822"/>
            <a:ext cx="36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27C9C46-266D-ED55-8849-B849F63D372A}"/>
              </a:ext>
            </a:extLst>
          </p:cNvPr>
          <p:cNvSpPr txBox="1"/>
          <p:nvPr/>
        </p:nvSpPr>
        <p:spPr>
          <a:xfrm>
            <a:off x="24548" y="5707741"/>
            <a:ext cx="36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052664-22AB-BE54-0ED7-130390B2021A}"/>
              </a:ext>
            </a:extLst>
          </p:cNvPr>
          <p:cNvSpPr txBox="1"/>
          <p:nvPr/>
        </p:nvSpPr>
        <p:spPr>
          <a:xfrm>
            <a:off x="1159603" y="2331130"/>
            <a:ext cx="25170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Intersection Controller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7DCFF4C-65F8-A9B4-62E2-9DAD24DD3E05}"/>
              </a:ext>
            </a:extLst>
          </p:cNvPr>
          <p:cNvSpPr txBox="1"/>
          <p:nvPr/>
        </p:nvSpPr>
        <p:spPr>
          <a:xfrm>
            <a:off x="1232952" y="2641176"/>
            <a:ext cx="222060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/>
              <a:t>Core Logic Controller</a:t>
            </a:r>
            <a:endParaRPr lang="en-US" sz="1600">
              <a:ea typeface="Calibri"/>
              <a:cs typeface="Calibri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/>
              <a:t>Priority Decision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D2DCBD-E050-2988-7BEC-88D5B2881209}"/>
              </a:ext>
            </a:extLst>
          </p:cNvPr>
          <p:cNvSpPr txBox="1"/>
          <p:nvPr/>
        </p:nvSpPr>
        <p:spPr>
          <a:xfrm rot="16200000">
            <a:off x="6827991" y="4159945"/>
            <a:ext cx="1105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800" b="0" i="0">
                <a:solidFill>
                  <a:srgbClr val="374151"/>
                </a:solidFill>
                <a:effectLst/>
                <a:latin typeface="Söhne"/>
              </a:rPr>
              <a:t>ID: 235, Dir: N, RI: 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57092F-E03D-52B9-FBA9-E488ECB75844}"/>
              </a:ext>
            </a:extLst>
          </p:cNvPr>
          <p:cNvSpPr txBox="1"/>
          <p:nvPr/>
        </p:nvSpPr>
        <p:spPr>
          <a:xfrm rot="16200000">
            <a:off x="6984123" y="4157712"/>
            <a:ext cx="1105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800" b="0" i="0">
                <a:solidFill>
                  <a:srgbClr val="374151"/>
                </a:solidFill>
                <a:effectLst/>
                <a:latin typeface="Söhne"/>
              </a:rPr>
              <a:t>ID: 742, Dir: E, RI: N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7C289F-49C6-1122-07B2-3D9CAE07ACB7}"/>
              </a:ext>
            </a:extLst>
          </p:cNvPr>
          <p:cNvSpPr txBox="1"/>
          <p:nvPr/>
        </p:nvSpPr>
        <p:spPr>
          <a:xfrm rot="16200000">
            <a:off x="7126044" y="4155478"/>
            <a:ext cx="1105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800" b="0" i="0">
                <a:solidFill>
                  <a:srgbClr val="374151"/>
                </a:solidFill>
                <a:effectLst/>
                <a:latin typeface="Söhne"/>
              </a:rPr>
              <a:t>ID: 567, Dir: S, RI: 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656B08C-D4C7-828A-8364-954E307B14D9}"/>
              </a:ext>
            </a:extLst>
          </p:cNvPr>
          <p:cNvSpPr txBox="1"/>
          <p:nvPr/>
        </p:nvSpPr>
        <p:spPr>
          <a:xfrm rot="16200000">
            <a:off x="7801447" y="4144740"/>
            <a:ext cx="1105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800" b="0" i="0">
                <a:solidFill>
                  <a:srgbClr val="374151"/>
                </a:solidFill>
                <a:effectLst/>
                <a:latin typeface="Söhne"/>
              </a:rPr>
              <a:t>ID:812, </a:t>
            </a:r>
            <a:r>
              <a:rPr lang="pl-PL" sz="800" b="0" i="0" err="1">
                <a:solidFill>
                  <a:srgbClr val="374151"/>
                </a:solidFill>
                <a:effectLst/>
                <a:latin typeface="Söhne"/>
              </a:rPr>
              <a:t>Dir</a:t>
            </a:r>
            <a:r>
              <a:rPr lang="pl-PL" sz="800" b="0" i="0">
                <a:solidFill>
                  <a:srgbClr val="374151"/>
                </a:solidFill>
                <a:effectLst/>
                <a:latin typeface="Söhne"/>
              </a:rPr>
              <a:t>: S, RI:W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97F4ECF-4905-25DF-C03D-7FECA22F484A}"/>
              </a:ext>
            </a:extLst>
          </p:cNvPr>
          <p:cNvSpPr txBox="1"/>
          <p:nvPr/>
        </p:nvSpPr>
        <p:spPr>
          <a:xfrm rot="16200000">
            <a:off x="7252040" y="4153243"/>
            <a:ext cx="1105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800" b="0" i="0">
                <a:solidFill>
                  <a:srgbClr val="374151"/>
                </a:solidFill>
                <a:effectLst/>
                <a:latin typeface="Söhne"/>
              </a:rPr>
              <a:t>ID: 921, </a:t>
            </a:r>
            <a:r>
              <a:rPr lang="pl-PL" sz="800" b="0" i="0" err="1">
                <a:solidFill>
                  <a:srgbClr val="374151"/>
                </a:solidFill>
                <a:effectLst/>
                <a:latin typeface="Söhne"/>
              </a:rPr>
              <a:t>Dir</a:t>
            </a:r>
            <a:r>
              <a:rPr lang="pl-PL" sz="800" b="0" i="0">
                <a:solidFill>
                  <a:srgbClr val="374151"/>
                </a:solidFill>
                <a:effectLst/>
                <a:latin typeface="Söhne"/>
              </a:rPr>
              <a:t>: W,RI: 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20975AD-39FD-2E40-0383-4C1849C027FC}"/>
              </a:ext>
            </a:extLst>
          </p:cNvPr>
          <p:cNvSpPr txBox="1"/>
          <p:nvPr/>
        </p:nvSpPr>
        <p:spPr>
          <a:xfrm rot="16200000">
            <a:off x="7683839" y="4152640"/>
            <a:ext cx="11052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sz="700" b="0" i="0">
                <a:solidFill>
                  <a:srgbClr val="374151"/>
                </a:solidFill>
                <a:effectLst/>
                <a:latin typeface="Söhne"/>
              </a:rPr>
              <a:t>ID: 235, Dir: N, RI: 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9BE4AE5-0A2C-A462-27E1-C90CF0922D4B}"/>
              </a:ext>
            </a:extLst>
          </p:cNvPr>
          <p:cNvSpPr txBox="1"/>
          <p:nvPr/>
        </p:nvSpPr>
        <p:spPr>
          <a:xfrm rot="16200000">
            <a:off x="7454538" y="4097146"/>
            <a:ext cx="1105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>
                <a:solidFill>
                  <a:srgbClr val="374151"/>
                </a:solidFill>
                <a:effectLst/>
                <a:latin typeface="Söhne"/>
              </a:rPr>
              <a:t>ID: 309, Dir: N, RI: E</a:t>
            </a:r>
          </a:p>
          <a:p>
            <a:pPr algn="l"/>
            <a:endParaRPr lang="pt-BR" sz="7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E863B6A-6439-0019-5E54-DFDD6FA7C676}"/>
              </a:ext>
            </a:extLst>
          </p:cNvPr>
          <p:cNvSpPr txBox="1"/>
          <p:nvPr/>
        </p:nvSpPr>
        <p:spPr>
          <a:xfrm rot="16200000">
            <a:off x="7602869" y="4096929"/>
            <a:ext cx="1105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>
                <a:solidFill>
                  <a:srgbClr val="374151"/>
                </a:solidFill>
                <a:effectLst/>
                <a:latin typeface="Söhne"/>
              </a:rPr>
              <a:t>ID: 456,Dir: W, RI:N</a:t>
            </a:r>
          </a:p>
          <a:p>
            <a:pPr algn="l"/>
            <a:endParaRPr lang="pt-BR" sz="7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1045EFC-C10C-8C5F-7E99-EEC4991B1FD9}"/>
              </a:ext>
            </a:extLst>
          </p:cNvPr>
          <p:cNvSpPr txBox="1"/>
          <p:nvPr/>
        </p:nvSpPr>
        <p:spPr>
          <a:xfrm rot="16200000">
            <a:off x="7920558" y="4151007"/>
            <a:ext cx="1105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800" b="0" i="0">
                <a:solidFill>
                  <a:srgbClr val="374151"/>
                </a:solidFill>
                <a:effectLst/>
                <a:latin typeface="Söhne"/>
              </a:rPr>
              <a:t>ID: 235, Dir: N, RI: 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37E6627-EBAA-747B-0EE8-F39429B4DE7D}"/>
              </a:ext>
            </a:extLst>
          </p:cNvPr>
          <p:cNvSpPr txBox="1"/>
          <p:nvPr/>
        </p:nvSpPr>
        <p:spPr>
          <a:xfrm rot="16200000">
            <a:off x="8076000" y="4099382"/>
            <a:ext cx="11052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>
                <a:solidFill>
                  <a:srgbClr val="374151"/>
                </a:solidFill>
                <a:effectLst/>
                <a:latin typeface="Söhne"/>
              </a:rPr>
              <a:t>ID:124, Dir: N, RI: N</a:t>
            </a:r>
          </a:p>
          <a:p>
            <a:pPr algn="l"/>
            <a:endParaRPr lang="pt-BR" sz="700" b="0" i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146" name="Picture 145" descr="A picture containing text, font, algebra&#10;&#10;Description automatically generated">
            <a:extLst>
              <a:ext uri="{FF2B5EF4-FFF2-40B4-BE49-F238E27FC236}">
                <a16:creationId xmlns:a16="http://schemas.microsoft.com/office/drawing/2014/main" id="{550836D0-63FD-48A1-9439-16B947C34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78" y="5334123"/>
            <a:ext cx="2120900" cy="1035050"/>
          </a:xfrm>
          <a:prstGeom prst="rect">
            <a:avLst/>
          </a:prstGeom>
        </p:spPr>
      </p:pic>
      <p:pic>
        <p:nvPicPr>
          <p:cNvPr id="5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4C1FAA08-6158-5F2B-D08C-2ED3C5EC5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F4B95EB-A4FE-637A-4845-FDD68A69FE6F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Queuing Concept</a:t>
            </a:r>
            <a:endParaRPr lang="en-US" sz="2400" b="1">
              <a:ea typeface="Calibri"/>
              <a:cs typeface="Calibri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8AEE5208-9F32-6E16-F6D9-D892615E17DF}"/>
              </a:ext>
            </a:extLst>
          </p:cNvPr>
          <p:cNvSpPr txBox="1"/>
          <p:nvPr/>
        </p:nvSpPr>
        <p:spPr>
          <a:xfrm>
            <a:off x="381000" y="377686"/>
            <a:ext cx="11811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FreeRTOS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Implemetations</a:t>
            </a:r>
            <a:endParaRPr lang="en-US" sz="4000" b="0" i="0">
              <a:solidFill>
                <a:schemeClr val="accent1">
                  <a:lumMod val="75000"/>
                </a:schemeClr>
              </a:solidFill>
              <a:effectLst/>
              <a:latin typeface="Berlin Sans FB Demi"/>
            </a:endParaRPr>
          </a:p>
          <a:p>
            <a:pPr algn="ctr"/>
            <a:endParaRPr lang="en-US" sz="4000">
              <a:latin typeface="Berlin Sans FB Dem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7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3FBFB-8DBF-B45D-5DB2-1DF5801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82CA6-DE9C-253D-ED3C-AB88DF5B5687}"/>
              </a:ext>
            </a:extLst>
          </p:cNvPr>
          <p:cNvSpPr txBox="1"/>
          <p:nvPr/>
        </p:nvSpPr>
        <p:spPr>
          <a:xfrm>
            <a:off x="1098549" y="2648743"/>
            <a:ext cx="250666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Semaphores creation</a:t>
            </a:r>
            <a:endParaRPr lang="en-US" sz="1600" b="1">
              <a:ea typeface="Calibri"/>
              <a:cs typeface="Calibri"/>
            </a:endParaRPr>
          </a:p>
        </p:txBody>
      </p:sp>
      <p:pic>
        <p:nvPicPr>
          <p:cNvPr id="4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BB69AAEC-1DBB-6299-927D-723A1D47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2B83732-AFCA-AA07-AF99-9837DB8DA006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Snippets of code</a:t>
            </a:r>
            <a:endParaRPr lang="en-US" sz="2400" b="1">
              <a:ea typeface="Calibri"/>
              <a:cs typeface="Calibri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919BB96A-962F-FE2E-3D24-27D014A78770}"/>
              </a:ext>
            </a:extLst>
          </p:cNvPr>
          <p:cNvSpPr txBox="1"/>
          <p:nvPr/>
        </p:nvSpPr>
        <p:spPr>
          <a:xfrm>
            <a:off x="381000" y="377686"/>
            <a:ext cx="11811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FreeRTOS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Implemetations</a:t>
            </a:r>
            <a:endParaRPr lang="en-US" sz="4000" b="0" i="0">
              <a:solidFill>
                <a:schemeClr val="accent1">
                  <a:lumMod val="75000"/>
                </a:schemeClr>
              </a:solidFill>
              <a:effectLst/>
              <a:latin typeface="Berlin Sans FB Demi"/>
            </a:endParaRPr>
          </a:p>
          <a:p>
            <a:pPr algn="ctr"/>
            <a:endParaRPr lang="en-US" sz="4000">
              <a:latin typeface="Berlin Sans FB Demi"/>
              <a:ea typeface="Calibri"/>
              <a:cs typeface="Calibri"/>
            </a:endParaRPr>
          </a:p>
        </p:txBody>
      </p:sp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29829124-17AC-030E-45B5-B5253EBE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60" y="3030171"/>
            <a:ext cx="3921918" cy="1221818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18BA66CA-CDB9-E628-A8BE-BCA6498DAEA2}"/>
              </a:ext>
            </a:extLst>
          </p:cNvPr>
          <p:cNvSpPr txBox="1"/>
          <p:nvPr/>
        </p:nvSpPr>
        <p:spPr>
          <a:xfrm>
            <a:off x="1092994" y="4370987"/>
            <a:ext cx="210185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Tasks Creation</a:t>
            </a:r>
            <a:endParaRPr lang="en-US" sz="1600" b="1">
              <a:ea typeface="Calibri"/>
              <a:cs typeface="Calibri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CAAA5458-5EBC-E8B8-CE06-C664A17A3FA6}"/>
              </a:ext>
            </a:extLst>
          </p:cNvPr>
          <p:cNvSpPr txBox="1"/>
          <p:nvPr/>
        </p:nvSpPr>
        <p:spPr>
          <a:xfrm>
            <a:off x="7599360" y="2648742"/>
            <a:ext cx="210185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 Queues creation</a:t>
            </a:r>
            <a:endParaRPr lang="de-DE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00CCDB2E-3745-E59E-3B6D-BFCB1D8D6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94" y="3089687"/>
            <a:ext cx="4421981" cy="666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FB67A-C8B5-2016-2B56-953CAE7B5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95" y="5035846"/>
            <a:ext cx="10451306" cy="10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8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3" descr="Ein Bild, das Text enthält.&#10;&#10;Beschreibung automatisch generiert.">
            <a:extLst>
              <a:ext uri="{FF2B5EF4-FFF2-40B4-BE49-F238E27FC236}">
                <a16:creationId xmlns:a16="http://schemas.microsoft.com/office/drawing/2014/main" id="{D8E9C2E0-584A-3020-2C33-3933B05D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16" y="4432300"/>
            <a:ext cx="8718595" cy="21066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3FBFB-8DBF-B45D-5DB2-1DF5801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18</a:t>
            </a:fld>
            <a:endParaRPr lang="en-US"/>
          </a:p>
        </p:txBody>
      </p:sp>
      <p:pic>
        <p:nvPicPr>
          <p:cNvPr id="16" name="Picture 15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984518DF-2860-640A-17DE-AD162D229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69092"/>
            <a:ext cx="4675188" cy="815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482CA6-DE9C-253D-ED3C-AB88DF5B5687}"/>
              </a:ext>
            </a:extLst>
          </p:cNvPr>
          <p:cNvSpPr txBox="1"/>
          <p:nvPr/>
        </p:nvSpPr>
        <p:spPr>
          <a:xfrm>
            <a:off x="7880350" y="1910203"/>
            <a:ext cx="210185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Binary Semaphore</a:t>
            </a:r>
            <a:endParaRPr lang="en-US" sz="1600" b="1">
              <a:ea typeface="Calibri"/>
              <a:cs typeface="Calibri"/>
            </a:endParaRPr>
          </a:p>
        </p:txBody>
      </p:sp>
      <p:pic>
        <p:nvPicPr>
          <p:cNvPr id="4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BB69AAEC-1DBB-6299-927D-723A1D479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2B83732-AFCA-AA07-AF99-9837DB8DA006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Snippets of code</a:t>
            </a:r>
            <a:endParaRPr lang="en-US" sz="2400" b="1">
              <a:ea typeface="Calibri"/>
              <a:cs typeface="Calibri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919BB96A-962F-FE2E-3D24-27D014A78770}"/>
              </a:ext>
            </a:extLst>
          </p:cNvPr>
          <p:cNvSpPr txBox="1"/>
          <p:nvPr/>
        </p:nvSpPr>
        <p:spPr>
          <a:xfrm>
            <a:off x="381000" y="377686"/>
            <a:ext cx="11811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FreeRTOS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Implemetations</a:t>
            </a:r>
            <a:endParaRPr lang="en-US" sz="4000" b="0" i="0">
              <a:solidFill>
                <a:schemeClr val="accent1">
                  <a:lumMod val="75000"/>
                </a:schemeClr>
              </a:solidFill>
              <a:effectLst/>
              <a:latin typeface="Berlin Sans FB Demi"/>
            </a:endParaRPr>
          </a:p>
          <a:p>
            <a:pPr algn="ctr"/>
            <a:endParaRPr lang="en-US" sz="4000">
              <a:latin typeface="Berlin Sans FB Demi"/>
              <a:ea typeface="Calibri"/>
              <a:cs typeface="Calibri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C144634-1329-A4E1-45BE-C4D681FCA172}"/>
              </a:ext>
            </a:extLst>
          </p:cNvPr>
          <p:cNvSpPr txBox="1"/>
          <p:nvPr/>
        </p:nvSpPr>
        <p:spPr>
          <a:xfrm>
            <a:off x="8794749" y="5117005"/>
            <a:ext cx="250666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Reading from queue</a:t>
            </a:r>
            <a:endParaRPr lang="en-US" sz="1600" b="1">
              <a:ea typeface="Calibri"/>
              <a:cs typeface="Calibri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9CF02617-7F7A-6D3A-F0C4-FEAF6317F2A4}"/>
              </a:ext>
            </a:extLst>
          </p:cNvPr>
          <p:cNvSpPr txBox="1"/>
          <p:nvPr/>
        </p:nvSpPr>
        <p:spPr>
          <a:xfrm>
            <a:off x="977105" y="2122487"/>
            <a:ext cx="250666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Sending to the queue</a:t>
            </a:r>
            <a:endParaRPr lang="en-US" sz="1600" b="1">
              <a:ea typeface="Calibri"/>
              <a:cs typeface="Calibri"/>
            </a:endParaRPr>
          </a:p>
        </p:txBody>
      </p:sp>
      <p:pic>
        <p:nvPicPr>
          <p:cNvPr id="22" name="Picture 9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771ED3DA-5E1A-1D0B-E93B-CA9CC30CE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473377"/>
            <a:ext cx="5029200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6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3FBFB-8DBF-B45D-5DB2-1DF5801A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19</a:t>
            </a:fld>
            <a:endParaRPr lang="en-US"/>
          </a:p>
        </p:txBody>
      </p:sp>
      <p:pic>
        <p:nvPicPr>
          <p:cNvPr id="4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465B61F4-315F-F39E-359B-6E7EAB71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6F6CB239-42EA-2AF5-7E30-C4CA2BCB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8" b="-752"/>
          <a:stretch/>
        </p:blipFill>
        <p:spPr>
          <a:xfrm>
            <a:off x="9060657" y="2215561"/>
            <a:ext cx="2000250" cy="1554796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2B4660C1-D809-9406-539B-18D839D97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284793"/>
            <a:ext cx="11517924" cy="904596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D2C406CE-D2A4-023B-5825-7231D32D1354}"/>
              </a:ext>
            </a:extLst>
          </p:cNvPr>
          <p:cNvSpPr txBox="1"/>
          <p:nvPr/>
        </p:nvSpPr>
        <p:spPr>
          <a:xfrm>
            <a:off x="381000" y="377686"/>
            <a:ext cx="11811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FreeRTOS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Implemetations</a:t>
            </a:r>
            <a:endParaRPr lang="en-US" sz="4000" b="0" i="0">
              <a:solidFill>
                <a:schemeClr val="accent1">
                  <a:lumMod val="75000"/>
                </a:schemeClr>
              </a:solidFill>
              <a:effectLst/>
              <a:latin typeface="Berlin Sans FB Demi"/>
            </a:endParaRPr>
          </a:p>
          <a:p>
            <a:pPr algn="ctr"/>
            <a:endParaRPr lang="en-US" sz="4000">
              <a:latin typeface="Berlin Sans FB Demi"/>
              <a:ea typeface="Calibri"/>
              <a:cs typeface="Calibri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20DA550-64ED-1457-948D-B0C8F379156A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Results</a:t>
            </a:r>
            <a:endParaRPr lang="en-US" sz="2400" b="1">
              <a:ea typeface="Calibri"/>
              <a:cs typeface="Calibri"/>
            </a:endParaRPr>
          </a:p>
        </p:txBody>
      </p:sp>
      <p:pic>
        <p:nvPicPr>
          <p:cNvPr id="15" name="Grafik 15" descr="Ein Bild, das Text, Brief enthält.&#10;&#10;Beschreibung automatisch generiert.">
            <a:extLst>
              <a:ext uri="{FF2B5EF4-FFF2-40B4-BE49-F238E27FC236}">
                <a16:creationId xmlns:a16="http://schemas.microsoft.com/office/drawing/2014/main" id="{40E2D121-6D46-4235-1E0D-FDA63BC95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69" y="2708307"/>
            <a:ext cx="8220074" cy="10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A4D54-12F5-1B1F-D18A-CA27054C42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accent1"/>
                </a:solidFill>
                <a:latin typeface="Berlin Sans FB Demi"/>
              </a:rPr>
              <a:t>MOTIVATION</a:t>
            </a:r>
          </a:p>
        </p:txBody>
      </p:sp>
      <p:sp>
        <p:nvSpPr>
          <p:cNvPr id="59" name="Rectangle 5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Rectangle 5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17243-1A0C-1263-9B1C-132E7166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C49354C-F492-4FD2-B82F-290D7D04AAC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6AF11F6A-F8EA-34A5-4EC4-B2941AED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9BE9E-D566-13F3-F55A-40B5F88A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4351" y="6357937"/>
            <a:ext cx="2743200" cy="365125"/>
          </a:xfrm>
        </p:spPr>
        <p:txBody>
          <a:bodyPr/>
          <a:lstStyle/>
          <a:p>
            <a:fld id="{EC49354C-F492-4FD2-B82F-290D7D04AAC5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3B63-2EFA-049F-8FC3-E154D6DF82D1}"/>
              </a:ext>
            </a:extLst>
          </p:cNvPr>
          <p:cNvSpPr txBox="1"/>
          <p:nvPr/>
        </p:nvSpPr>
        <p:spPr>
          <a:xfrm>
            <a:off x="190500" y="-2990"/>
            <a:ext cx="11811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FreeRTOS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</a:t>
            </a:r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Implemetations</a:t>
            </a:r>
            <a:endParaRPr lang="en-US" sz="4000" b="0" i="0">
              <a:solidFill>
                <a:schemeClr val="accent1">
                  <a:lumMod val="75000"/>
                </a:schemeClr>
              </a:solidFill>
              <a:effectLst/>
              <a:latin typeface="Berlin Sans FB Demi"/>
            </a:endParaRPr>
          </a:p>
          <a:p>
            <a:pPr algn="ctr"/>
            <a:endParaRPr lang="en-US" sz="4000">
              <a:latin typeface="Berlin Sans FB Demi"/>
              <a:ea typeface="Calibri"/>
              <a:cs typeface="Calibri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9CB2732B-A487-FBC5-9FCE-D988B6D47E8E}"/>
              </a:ext>
            </a:extLst>
          </p:cNvPr>
          <p:cNvSpPr txBox="1"/>
          <p:nvPr/>
        </p:nvSpPr>
        <p:spPr>
          <a:xfrm>
            <a:off x="267074" y="57523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ea typeface="Calibri"/>
                <a:cs typeface="Calibri"/>
              </a:rPr>
              <a:t>Running </a:t>
            </a:r>
            <a:r>
              <a:rPr lang="en-US" sz="2400" b="1" err="1">
                <a:ea typeface="Calibri"/>
                <a:cs typeface="Calibri"/>
              </a:rPr>
              <a:t>FreeRTOS</a:t>
            </a:r>
            <a:r>
              <a:rPr lang="en-US" sz="2400" b="1">
                <a:ea typeface="Calibri"/>
                <a:cs typeface="Calibri"/>
              </a:rPr>
              <a:t> on Hardware</a:t>
            </a:r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9FC397AD-36AA-4A69-DF12-ACBA819D72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149" y="975196"/>
            <a:ext cx="11315701" cy="5917169"/>
          </a:xfrm>
          <a:prstGeom prst="rect">
            <a:avLst/>
          </a:prstGeom>
        </p:spPr>
      </p:pic>
      <p:pic>
        <p:nvPicPr>
          <p:cNvPr id="11" name="Picture 10" descr="A picture containing text, electronics, electronic engineering, circuit component&#10;&#10;Description automatically generated">
            <a:extLst>
              <a:ext uri="{FF2B5EF4-FFF2-40B4-BE49-F238E27FC236}">
                <a16:creationId xmlns:a16="http://schemas.microsoft.com/office/drawing/2014/main" id="{9F212A6E-C346-DFDE-BB70-ECDB8F41D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25860" r="-962" b="34325"/>
          <a:stretch/>
        </p:blipFill>
        <p:spPr>
          <a:xfrm rot="16200000">
            <a:off x="9204325" y="1635124"/>
            <a:ext cx="1492252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CD673-4F1D-34AF-5596-B36FE7D4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625" y="2873942"/>
            <a:ext cx="3764749" cy="11101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accent1"/>
                </a:solidFill>
                <a:latin typeface="Berlin Sans FB Demi"/>
              </a:rPr>
              <a:t>Conclusion</a:t>
            </a:r>
            <a:endParaRPr lang="en-US" sz="5400" b="1" kern="1200">
              <a:solidFill>
                <a:schemeClr val="accent1"/>
              </a:solidFill>
              <a:latin typeface="Berlin Sans FB Dem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8DA94-18ED-09D1-8C80-A6B8EFB4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C49354C-F492-4FD2-B82F-290D7D04AAC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5BA1F6EF-0ADC-2290-8834-2234DD8E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0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CD673-4F1D-34AF-5596-B36FE7D4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046986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accent1"/>
                </a:solidFill>
                <a:latin typeface="Berlin Sans FB Demi"/>
              </a:rPr>
              <a:t>Questions ?</a:t>
            </a:r>
            <a:endParaRPr lang="en-US" sz="5400" kern="1200">
              <a:solidFill>
                <a:schemeClr val="accent1"/>
              </a:solidFill>
              <a:latin typeface="Berlin Sans FB Dem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8DA94-18ED-09D1-8C80-A6B8EFB4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C49354C-F492-4FD2-B82F-290D7D04AAC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5BA1F6EF-0ADC-2290-8834-2234DD8E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DFD96-FBCB-28EA-7C19-C952D62F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/>
                </a:solidFill>
                <a:latin typeface="Berlin Sans FB Demi"/>
              </a:rPr>
              <a:t>References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A4E6-9931-E25E-803C-3C1C68CF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7963"/>
            <a:ext cx="10515600" cy="4289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5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500">
                <a:ea typeface="Calibri"/>
                <a:cs typeface="Calibri"/>
              </a:rPr>
              <a:t>[1] </a:t>
            </a:r>
            <a:r>
              <a:rPr lang="en-US" sz="1500">
                <a:ea typeface="+mn-lt"/>
                <a:cs typeface="+mn-lt"/>
              </a:rPr>
              <a:t>S. V. U. Feng Zhu, “A linear programming formulation for autonomous intersection control within a dynamic traffic assignment and connected vehicle environment,” Transportation Research Part C, no. 55, p. 363–378, 2015</a:t>
            </a:r>
            <a:endParaRPr lang="en-US" sz="15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500">
                <a:ea typeface="Calibri"/>
                <a:cs typeface="Calibri"/>
              </a:rPr>
              <a:t>[2] </a:t>
            </a:r>
            <a:r>
              <a:rPr lang="en-US" sz="1500">
                <a:ea typeface="+mn-lt"/>
                <a:cs typeface="+mn-lt"/>
              </a:rPr>
              <a:t>https://www.freertos.org/index.html</a:t>
            </a:r>
          </a:p>
          <a:p>
            <a:pPr marL="0" indent="0">
              <a:buNone/>
            </a:pPr>
            <a:r>
              <a:rPr lang="en-US" sz="1500">
                <a:ea typeface="Calibri"/>
                <a:cs typeface="Calibri"/>
              </a:rPr>
              <a:t>[3] </a:t>
            </a:r>
            <a:r>
              <a:rPr lang="en-US" sz="1500">
                <a:ea typeface="+mn-lt"/>
                <a:cs typeface="+mn-lt"/>
              </a:rPr>
              <a:t>https://www.instructables.com/Installing-the-ESP32-Board-in-Arduino-IDE-Windows-/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D93C-6E82-6970-AED3-0A5A88B8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C49354C-F492-4FD2-B82F-290D7D04AAC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screenshot, parallel, line&#10;&#10;Description automatically generated">
            <a:extLst>
              <a:ext uri="{FF2B5EF4-FFF2-40B4-BE49-F238E27FC236}">
                <a16:creationId xmlns:a16="http://schemas.microsoft.com/office/drawing/2014/main" id="{BE8E3CFC-9D64-DBA9-4C94-0F5167F72E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1884" r="1184" b="-78"/>
          <a:stretch/>
        </p:blipFill>
        <p:spPr>
          <a:xfrm>
            <a:off x="634999" y="958850"/>
            <a:ext cx="10331451" cy="5835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E0EAF-1580-59D1-7442-FCFD1007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C49354C-F492-4FD2-B82F-290D7D04AAC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A4670-2E6A-7116-017C-06E0861C1C0A}"/>
              </a:ext>
            </a:extLst>
          </p:cNvPr>
          <p:cNvSpPr txBox="1"/>
          <p:nvPr/>
        </p:nvSpPr>
        <p:spPr>
          <a:xfrm>
            <a:off x="0" y="199715"/>
            <a:ext cx="1181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>
                <a:solidFill>
                  <a:schemeClr val="accent1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Different Scenarios on Serial Outputs 01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920AA-1C2E-DB28-1817-9995E8B2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0428" y="6393172"/>
            <a:ext cx="2743200" cy="365125"/>
          </a:xfrm>
        </p:spPr>
        <p:txBody>
          <a:bodyPr/>
          <a:lstStyle/>
          <a:p>
            <a:fld id="{EC49354C-F492-4FD2-B82F-290D7D04AAC5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picture containing text, screenshot, parallel, line&#10;&#10;Description automatically generated">
            <a:extLst>
              <a:ext uri="{FF2B5EF4-FFF2-40B4-BE49-F238E27FC236}">
                <a16:creationId xmlns:a16="http://schemas.microsoft.com/office/drawing/2014/main" id="{FFB59FFF-C995-65A0-4BED-0EE78B13C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"/>
          <a:stretch/>
        </p:blipFill>
        <p:spPr>
          <a:xfrm>
            <a:off x="610884" y="670187"/>
            <a:ext cx="10693316" cy="6088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A3C2C-12B5-E759-B663-DD400028761D}"/>
              </a:ext>
            </a:extLst>
          </p:cNvPr>
          <p:cNvSpPr txBox="1"/>
          <p:nvPr/>
        </p:nvSpPr>
        <p:spPr>
          <a:xfrm>
            <a:off x="-70322" y="0"/>
            <a:ext cx="1181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>
                <a:solidFill>
                  <a:schemeClr val="accent1">
                    <a:lumMod val="75000"/>
                  </a:schemeClr>
                </a:solidFill>
                <a:effectLst/>
                <a:latin typeface="Berlin Sans FB Demi" panose="020E0802020502020306" pitchFamily="34" charset="0"/>
              </a:rPr>
              <a:t>Different Scenarios on Serial Outputs 02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5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DE4D-2BFA-BCDF-F942-AEF317E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26</a:t>
            </a:fld>
            <a:endParaRPr lang="en-US"/>
          </a:p>
        </p:txBody>
      </p:sp>
      <p:pic>
        <p:nvPicPr>
          <p:cNvPr id="5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26CB8D5C-ECB2-8CC3-891A-C9E1D7C37F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050" y="1189407"/>
            <a:ext cx="6290166" cy="5532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08ED7-0CD6-5766-B477-EBC026905B20}"/>
              </a:ext>
            </a:extLst>
          </p:cNvPr>
          <p:cNvSpPr txBox="1"/>
          <p:nvPr/>
        </p:nvSpPr>
        <p:spPr>
          <a:xfrm>
            <a:off x="-146050" y="136525"/>
            <a:ext cx="1181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err="1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Uppaal</a:t>
            </a:r>
            <a:r>
              <a:rPr lang="en-US" sz="480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 Automata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0BEC-850E-30A6-620D-E8612AF4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185909"/>
            <a:ext cx="11136085" cy="1325563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Problematic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F4FD3-F501-9500-923C-CF55D7AC4DB6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>
                <a:ea typeface="Calibri" panose="020F0502020204030204"/>
                <a:cs typeface="Calibri" panose="020F0502020204030204"/>
              </a:rPr>
              <a:t>Entry/Destination possibilities</a:t>
            </a:r>
          </a:p>
        </p:txBody>
      </p:sp>
      <p:pic>
        <p:nvPicPr>
          <p:cNvPr id="8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7AA6C3F9-7160-DF0C-AC5A-62B5EF4A4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pic>
        <p:nvPicPr>
          <p:cNvPr id="4" name="Grafik 6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E75AC55D-FB29-D463-4C12-76FC4BA6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1" y="1657901"/>
            <a:ext cx="4398168" cy="38517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BE10E3D-3080-F800-5803-CC8EDE670CA3}"/>
              </a:ext>
            </a:extLst>
          </p:cNvPr>
          <p:cNvSpPr txBox="1"/>
          <p:nvPr/>
        </p:nvSpPr>
        <p:spPr>
          <a:xfrm>
            <a:off x="869156" y="2842616"/>
            <a:ext cx="56108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i="1">
                <a:ea typeface="Calibri"/>
                <a:cs typeface="Calibri"/>
              </a:rPr>
              <a:t>Entry North: </a:t>
            </a:r>
          </a:p>
          <a:p>
            <a:endParaRPr lang="de-DE">
              <a:ea typeface="Calibri"/>
              <a:cs typeface="Calibri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4B3B657-5AE0-A2AF-20BC-BB676037A9A8}"/>
              </a:ext>
            </a:extLst>
          </p:cNvPr>
          <p:cNvSpPr txBox="1"/>
          <p:nvPr/>
        </p:nvSpPr>
        <p:spPr>
          <a:xfrm>
            <a:off x="2193726" y="2836664"/>
            <a:ext cx="17412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South</a:t>
            </a:r>
            <a:endParaRPr lang="de-DE"/>
          </a:p>
          <a:p>
            <a:pPr marL="285750" indent="-285750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East</a:t>
            </a:r>
          </a:p>
          <a:p>
            <a:pPr marL="285750" indent="-285750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West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59630C-586B-1F78-D01D-6D82A8857244}"/>
              </a:ext>
            </a:extLst>
          </p:cNvPr>
          <p:cNvSpPr txBox="1"/>
          <p:nvPr/>
        </p:nvSpPr>
        <p:spPr>
          <a:xfrm>
            <a:off x="928688" y="4104678"/>
            <a:ext cx="56108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i="1">
                <a:ea typeface="Calibri"/>
                <a:cs typeface="Calibri"/>
              </a:rPr>
              <a:t>Entry West: </a:t>
            </a:r>
          </a:p>
          <a:p>
            <a:endParaRPr lang="de-DE">
              <a:ea typeface="Calibri"/>
              <a:cs typeface="Calibri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6C9FE1A-D683-5D24-1044-E529426CEFB5}"/>
              </a:ext>
            </a:extLst>
          </p:cNvPr>
          <p:cNvSpPr txBox="1"/>
          <p:nvPr/>
        </p:nvSpPr>
        <p:spPr>
          <a:xfrm>
            <a:off x="2253257" y="4098727"/>
            <a:ext cx="17412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South</a:t>
            </a:r>
            <a:endParaRPr lang="de-DE"/>
          </a:p>
          <a:p>
            <a:pPr marL="285750" indent="-285750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North</a:t>
            </a:r>
          </a:p>
          <a:p>
            <a:pPr marL="285750" indent="-285750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East</a:t>
            </a:r>
          </a:p>
          <a:p>
            <a:endParaRPr lang="de-DE">
              <a:ea typeface="Calibri"/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D33E669-DE82-54F3-EFE0-5AE2DECCCAF0}"/>
              </a:ext>
            </a:extLst>
          </p:cNvPr>
          <p:cNvSpPr txBox="1"/>
          <p:nvPr/>
        </p:nvSpPr>
        <p:spPr>
          <a:xfrm>
            <a:off x="4048125" y="4080865"/>
            <a:ext cx="43368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i="1">
                <a:ea typeface="Calibri"/>
                <a:cs typeface="Calibri"/>
              </a:rPr>
              <a:t>Entry East: </a:t>
            </a:r>
          </a:p>
          <a:p>
            <a:endParaRPr lang="de-DE">
              <a:ea typeface="Calibri"/>
              <a:cs typeface="Calibri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B740452-3ABD-4985-4BC1-C037C557C7B8}"/>
              </a:ext>
            </a:extLst>
          </p:cNvPr>
          <p:cNvSpPr txBox="1"/>
          <p:nvPr/>
        </p:nvSpPr>
        <p:spPr>
          <a:xfrm>
            <a:off x="5372694" y="4074914"/>
            <a:ext cx="13483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South</a:t>
            </a:r>
            <a:endParaRPr lang="de-DE"/>
          </a:p>
          <a:p>
            <a:pPr marL="285750" indent="-285750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North</a:t>
            </a:r>
          </a:p>
          <a:p>
            <a:pPr marL="285750" indent="-285750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West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58DB1C-00A5-A9FC-9B9F-13978AF98147}"/>
              </a:ext>
            </a:extLst>
          </p:cNvPr>
          <p:cNvSpPr txBox="1"/>
          <p:nvPr/>
        </p:nvSpPr>
        <p:spPr>
          <a:xfrm>
            <a:off x="4048124" y="2830710"/>
            <a:ext cx="56108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i="1">
                <a:ea typeface="Calibri"/>
                <a:cs typeface="Calibri"/>
              </a:rPr>
              <a:t>Entry South: </a:t>
            </a:r>
          </a:p>
          <a:p>
            <a:endParaRPr lang="de-DE">
              <a:ea typeface="Calibri"/>
              <a:cs typeface="Calibri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E2C637-63FA-8304-BB70-0D9F25947947}"/>
              </a:ext>
            </a:extLst>
          </p:cNvPr>
          <p:cNvSpPr txBox="1"/>
          <p:nvPr/>
        </p:nvSpPr>
        <p:spPr>
          <a:xfrm>
            <a:off x="5372693" y="2824759"/>
            <a:ext cx="17412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North</a:t>
            </a:r>
            <a:endParaRPr lang="de-DE"/>
          </a:p>
          <a:p>
            <a:pPr marL="285750" indent="-285750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East</a:t>
            </a:r>
          </a:p>
          <a:p>
            <a:pPr marL="285750" indent="-285750">
              <a:buFont typeface="Wingdings"/>
              <a:buChar char="Ø"/>
            </a:pPr>
            <a:r>
              <a:rPr lang="de-DE">
                <a:ea typeface="Calibri"/>
                <a:cs typeface="Calibri"/>
              </a:rPr>
              <a:t>West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8A23F3-6D5F-8FD3-7BAF-FE7B1081CDEA}"/>
              </a:ext>
            </a:extLst>
          </p:cNvPr>
          <p:cNvSpPr txBox="1"/>
          <p:nvPr/>
        </p:nvSpPr>
        <p:spPr>
          <a:xfrm>
            <a:off x="10251281" y="5509616"/>
            <a:ext cx="7441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ea typeface="Calibri"/>
                <a:cs typeface="Calibri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08750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0BEC-850E-30A6-620D-E8612AF4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185909"/>
            <a:ext cx="11136085" cy="1325563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Software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D6531DE-19D9-4617-8B6C-857211F7A174}"/>
              </a:ext>
            </a:extLst>
          </p:cNvPr>
          <p:cNvSpPr txBox="1"/>
          <p:nvPr/>
        </p:nvSpPr>
        <p:spPr>
          <a:xfrm>
            <a:off x="722086" y="1141088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Requirement Diagram</a:t>
            </a:r>
            <a:endParaRPr lang="de-DE" sz="2400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BD78B51C-E7E6-3CA4-4788-7ADF6739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pic>
        <p:nvPicPr>
          <p:cNvPr id="10" name="Picture 9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FFC713A-7089-1D1A-BCA0-226D20C68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511472"/>
            <a:ext cx="8089900" cy="51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53F56766-35D4-5588-D383-4007ED4F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70" y="1739517"/>
            <a:ext cx="7039313" cy="4749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B0BEC-850E-30A6-620D-E8612AF4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185909"/>
            <a:ext cx="11136085" cy="1325563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Software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F4FD3-F501-9500-923C-CF55D7AC4DB6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Use Case Diagram</a:t>
            </a:r>
            <a:endParaRPr lang="de-DE" sz="2400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DACCB548-5064-EBF4-0C1D-7C31D119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0BEC-850E-30A6-620D-E8612AF4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185909"/>
            <a:ext cx="11136085" cy="1325563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Software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F4FD3-F501-9500-923C-CF55D7AC4DB6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/>
              <a:t>Activity Diagram</a:t>
            </a:r>
            <a:endParaRPr lang="de-DE" sz="2400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Grafik 6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5C2DDC36-3438-2108-E270-4F2B4088C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" b="7377"/>
          <a:stretch/>
        </p:blipFill>
        <p:spPr>
          <a:xfrm>
            <a:off x="3733801" y="1372112"/>
            <a:ext cx="6127750" cy="5485888"/>
          </a:xfrm>
          <a:prstGeom prst="rect">
            <a:avLst/>
          </a:prstGeom>
        </p:spPr>
      </p:pic>
      <p:pic>
        <p:nvPicPr>
          <p:cNvPr id="8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7AA6C3F9-7160-DF0C-AC5A-62B5EF4A4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4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0BEC-850E-30A6-620D-E8612AF4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185909"/>
            <a:ext cx="11136085" cy="1325563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Software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9354C-F492-4FD2-B82F-290D7D04AAC5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F4FD3-F501-9500-923C-CF55D7AC4DB6}"/>
              </a:ext>
            </a:extLst>
          </p:cNvPr>
          <p:cNvSpPr txBox="1"/>
          <p:nvPr/>
        </p:nvSpPr>
        <p:spPr>
          <a:xfrm>
            <a:off x="794124" y="1508685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/>
              <a:t>State Machine Diagram</a:t>
            </a:r>
            <a:endParaRPr lang="de-DE" sz="2400" b="1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124BF61B-C60F-D161-4311-E2992E38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pic>
        <p:nvPicPr>
          <p:cNvPr id="10" name="Picture 9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0AA432FE-36C5-0E94-134D-EE7DFC412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80" y="1930399"/>
            <a:ext cx="6740987" cy="46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0BEC-850E-30A6-620D-E8612AF4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5" y="175332"/>
            <a:ext cx="11136085" cy="558972"/>
          </a:xfrm>
        </p:spPr>
        <p:txBody>
          <a:bodyPr>
            <a:noAutofit/>
          </a:bodyPr>
          <a:lstStyle/>
          <a:p>
            <a:pPr algn="ctr"/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Upaal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17543"/>
            <a:ext cx="2743200" cy="365125"/>
          </a:xfrm>
        </p:spPr>
        <p:txBody>
          <a:bodyPr/>
          <a:lstStyle/>
          <a:p>
            <a:fld id="{EC49354C-F492-4FD2-B82F-290D7D04AAC5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F4FD3-F501-9500-923C-CF55D7AC4DB6}"/>
              </a:ext>
            </a:extLst>
          </p:cNvPr>
          <p:cNvSpPr txBox="1"/>
          <p:nvPr/>
        </p:nvSpPr>
        <p:spPr>
          <a:xfrm>
            <a:off x="419474" y="654300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>
                <a:ea typeface="Calibri" panose="020F0502020204030204"/>
                <a:cs typeface="Calibri" panose="020F0502020204030204"/>
              </a:rPr>
              <a:t>System's simulation</a:t>
            </a:r>
          </a:p>
        </p:txBody>
      </p:sp>
      <p:pic>
        <p:nvPicPr>
          <p:cNvPr id="8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7AA6C3F9-7160-DF0C-AC5A-62B5EF4A4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6488FE2-1BAE-5D5D-1DAA-5E7F1E04A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51" y="1115965"/>
            <a:ext cx="8156811" cy="53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0BEC-850E-30A6-620D-E8612AF4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82" y="-156991"/>
            <a:ext cx="11136085" cy="1325563"/>
          </a:xfrm>
        </p:spPr>
        <p:txBody>
          <a:bodyPr>
            <a:noAutofit/>
          </a:bodyPr>
          <a:lstStyle/>
          <a:p>
            <a:pPr algn="ctr"/>
            <a:r>
              <a:rPr lang="en-US" sz="4000" err="1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Uppaal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  <a:latin typeface="Berlin Sans FB Demi"/>
              </a:rPr>
              <a:t>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0F6A9-8C65-AF86-E23A-44D49666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6708" y="6356349"/>
            <a:ext cx="2743200" cy="365125"/>
          </a:xfrm>
        </p:spPr>
        <p:txBody>
          <a:bodyPr/>
          <a:lstStyle/>
          <a:p>
            <a:fld id="{EC49354C-F492-4FD2-B82F-290D7D04AAC5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F4FD3-F501-9500-923C-CF55D7AC4DB6}"/>
              </a:ext>
            </a:extLst>
          </p:cNvPr>
          <p:cNvSpPr txBox="1"/>
          <p:nvPr/>
        </p:nvSpPr>
        <p:spPr>
          <a:xfrm>
            <a:off x="780244" y="756541"/>
            <a:ext cx="57721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>
                <a:cs typeface="Calibri" panose="020F0502020204030204"/>
              </a:rPr>
              <a:t>System's verification</a:t>
            </a:r>
            <a:endParaRPr lang="de-DE"/>
          </a:p>
        </p:txBody>
      </p:sp>
      <p:pic>
        <p:nvPicPr>
          <p:cNvPr id="8" name="Grafik 4" descr="Ein Bild, das Logo enthält.&#10;&#10;Beschreibung automatisch generiert.">
            <a:extLst>
              <a:ext uri="{FF2B5EF4-FFF2-40B4-BE49-F238E27FC236}">
                <a16:creationId xmlns:a16="http://schemas.microsoft.com/office/drawing/2014/main" id="{7AA6C3F9-7160-DF0C-AC5A-62B5EF4A4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93" y="454818"/>
            <a:ext cx="1000125" cy="63817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AD6E945-0E3F-6397-4504-B42AFA203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2" y="1168572"/>
            <a:ext cx="10701123" cy="54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453</Words>
  <Application>Microsoft Office PowerPoint</Application>
  <PresentationFormat>Widescreen</PresentationFormat>
  <Paragraphs>146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Berlin Sans FB Demi</vt:lpstr>
      <vt:lpstr>Calibri</vt:lpstr>
      <vt:lpstr>Calibri Light</vt:lpstr>
      <vt:lpstr>Consolas</vt:lpstr>
      <vt:lpstr>Söhne</vt:lpstr>
      <vt:lpstr>Wingdings</vt:lpstr>
      <vt:lpstr>Office Theme</vt:lpstr>
      <vt:lpstr>PowerPoint Presentation</vt:lpstr>
      <vt:lpstr>MOTIVATION</vt:lpstr>
      <vt:lpstr>Problematic</vt:lpstr>
      <vt:lpstr>Software Modelling</vt:lpstr>
      <vt:lpstr>Software Modelling</vt:lpstr>
      <vt:lpstr>Software Modelling</vt:lpstr>
      <vt:lpstr>Software Modelling</vt:lpstr>
      <vt:lpstr>Upaal Implementation</vt:lpstr>
      <vt:lpstr>Uppaal Implementation</vt:lpstr>
      <vt:lpstr>Hw/Sw Codesign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Questions ?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Navaratnarajah Nirojan</dc:creator>
  <cp:lastModifiedBy>Navaratnarajah Nirojan</cp:lastModifiedBy>
  <cp:revision>1</cp:revision>
  <dcterms:created xsi:type="dcterms:W3CDTF">2023-05-20T15:02:02Z</dcterms:created>
  <dcterms:modified xsi:type="dcterms:W3CDTF">2023-06-18T18:09:54Z</dcterms:modified>
</cp:coreProperties>
</file>